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1179" r:id="rId6"/>
    <p:sldId id="1194" r:id="rId7"/>
    <p:sldId id="1193" r:id="rId8"/>
    <p:sldId id="1192" r:id="rId9"/>
    <p:sldId id="1191" r:id="rId10"/>
    <p:sldId id="1190" r:id="rId11"/>
    <p:sldId id="1195" r:id="rId12"/>
    <p:sldId id="1196" r:id="rId13"/>
    <p:sldId id="1189" r:id="rId14"/>
    <p:sldId id="1137" r:id="rId15"/>
    <p:sldId id="1140" r:id="rId16"/>
    <p:sldId id="1142" r:id="rId17"/>
    <p:sldId id="1197" r:id="rId18"/>
    <p:sldId id="1170" r:id="rId19"/>
    <p:sldId id="1198" r:id="rId20"/>
    <p:sldId id="1183" r:id="rId21"/>
    <p:sldId id="1188" r:id="rId22"/>
    <p:sldId id="1185" r:id="rId23"/>
    <p:sldId id="1186" r:id="rId24"/>
    <p:sldId id="1187" r:id="rId25"/>
    <p:sldId id="1199" r:id="rId26"/>
    <p:sldId id="1200" r:id="rId27"/>
    <p:sldId id="1201" r:id="rId28"/>
    <p:sldId id="1155" r:id="rId29"/>
    <p:sldId id="1156" r:id="rId30"/>
    <p:sldId id="1202" r:id="rId31"/>
    <p:sldId id="1203" r:id="rId32"/>
    <p:sldId id="1204" r:id="rId33"/>
    <p:sldId id="1205" r:id="rId34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ED66AD-730B-2CA4-1E45-CE62BB1B63B9}" name="Diller, Carina IRR:EX" initials="DCI" userId="S::Carina.Diller@gov.bc.ca::adb8658a-aca5-4819-8e9e-d37f74cc570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sh, Laurel ABR:EX" initials="NL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/>
    <p:restoredTop sz="74181" autoAdjust="0"/>
  </p:normalViewPr>
  <p:slideViewPr>
    <p:cSldViewPr>
      <p:cViewPr varScale="1">
        <p:scale>
          <a:sx n="104" d="100"/>
          <a:sy n="104" d="100"/>
        </p:scale>
        <p:origin x="21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829" y="-62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z, Rebecca IRR:EX" userId="ea7f047c-9f98-4317-83b0-4065b4613230" providerId="ADAL" clId="{FEC0D6AD-3BA0-4A35-B320-9B5E186D00A8}"/>
    <pc:docChg chg="modSld">
      <pc:chgData name="Penz, Rebecca IRR:EX" userId="ea7f047c-9f98-4317-83b0-4065b4613230" providerId="ADAL" clId="{FEC0D6AD-3BA0-4A35-B320-9B5E186D00A8}" dt="2023-02-22T16:11:04.054" v="26" actId="20577"/>
      <pc:docMkLst>
        <pc:docMk/>
      </pc:docMkLst>
      <pc:sldChg chg="modSp mod">
        <pc:chgData name="Penz, Rebecca IRR:EX" userId="ea7f047c-9f98-4317-83b0-4065b4613230" providerId="ADAL" clId="{FEC0D6AD-3BA0-4A35-B320-9B5E186D00A8}" dt="2023-02-22T16:07:22.895" v="1" actId="20577"/>
        <pc:sldMkLst>
          <pc:docMk/>
          <pc:sldMk cId="168286375" sldId="1179"/>
        </pc:sldMkLst>
        <pc:spChg chg="mod">
          <ac:chgData name="Penz, Rebecca IRR:EX" userId="ea7f047c-9f98-4317-83b0-4065b4613230" providerId="ADAL" clId="{FEC0D6AD-3BA0-4A35-B320-9B5E186D00A8}" dt="2023-02-22T16:07:22.895" v="1" actId="20577"/>
          <ac:spMkLst>
            <pc:docMk/>
            <pc:sldMk cId="168286375" sldId="1179"/>
            <ac:spMk id="26" creationId="{C61A0EF8-F93D-612D-7667-8D75DC82B60C}"/>
          </ac:spMkLst>
        </pc:spChg>
      </pc:sldChg>
      <pc:sldChg chg="modNotesTx">
        <pc:chgData name="Penz, Rebecca IRR:EX" userId="ea7f047c-9f98-4317-83b0-4065b4613230" providerId="ADAL" clId="{FEC0D6AD-3BA0-4A35-B320-9B5E186D00A8}" dt="2023-02-22T16:10:46.502" v="25" actId="20577"/>
        <pc:sldMkLst>
          <pc:docMk/>
          <pc:sldMk cId="3327869602" sldId="1188"/>
        </pc:sldMkLst>
      </pc:sldChg>
      <pc:sldChg chg="modSp mod">
        <pc:chgData name="Penz, Rebecca IRR:EX" userId="ea7f047c-9f98-4317-83b0-4065b4613230" providerId="ADAL" clId="{FEC0D6AD-3BA0-4A35-B320-9B5E186D00A8}" dt="2023-02-22T16:07:45.179" v="2" actId="12"/>
        <pc:sldMkLst>
          <pc:docMk/>
          <pc:sldMk cId="2268616595" sldId="1189"/>
        </pc:sldMkLst>
        <pc:spChg chg="mod">
          <ac:chgData name="Penz, Rebecca IRR:EX" userId="ea7f047c-9f98-4317-83b0-4065b4613230" providerId="ADAL" clId="{FEC0D6AD-3BA0-4A35-B320-9B5E186D00A8}" dt="2023-02-22T16:07:45.179" v="2" actId="12"/>
          <ac:spMkLst>
            <pc:docMk/>
            <pc:sldMk cId="2268616595" sldId="1189"/>
            <ac:spMk id="3" creationId="{00000000-0000-0000-0000-000000000000}"/>
          </ac:spMkLst>
        </pc:spChg>
      </pc:sldChg>
      <pc:sldChg chg="modNotesTx">
        <pc:chgData name="Penz, Rebecca IRR:EX" userId="ea7f047c-9f98-4317-83b0-4065b4613230" providerId="ADAL" clId="{FEC0D6AD-3BA0-4A35-B320-9B5E186D00A8}" dt="2023-02-22T16:09:51.159" v="23" actId="5793"/>
        <pc:sldMkLst>
          <pc:docMk/>
          <pc:sldMk cId="3156101559" sldId="1195"/>
        </pc:sldMkLst>
      </pc:sldChg>
      <pc:sldChg chg="modNotesTx">
        <pc:chgData name="Penz, Rebecca IRR:EX" userId="ea7f047c-9f98-4317-83b0-4065b4613230" providerId="ADAL" clId="{FEC0D6AD-3BA0-4A35-B320-9B5E186D00A8}" dt="2023-02-22T16:10:03.887" v="24" actId="20577"/>
        <pc:sldMkLst>
          <pc:docMk/>
          <pc:sldMk cId="4124493603" sldId="1196"/>
        </pc:sldMkLst>
      </pc:sldChg>
      <pc:sldChg chg="modNotesTx">
        <pc:chgData name="Penz, Rebecca IRR:EX" userId="ea7f047c-9f98-4317-83b0-4065b4613230" providerId="ADAL" clId="{FEC0D6AD-3BA0-4A35-B320-9B5E186D00A8}" dt="2023-02-22T16:11:04.054" v="26" actId="20577"/>
        <pc:sldMkLst>
          <pc:docMk/>
          <pc:sldMk cId="2479410436" sldId="120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6EE5B-62A1-472A-B1C8-BD22DA931388}" type="doc">
      <dgm:prSet loTypeId="urn:microsoft.com/office/officeart/2008/layout/VerticalCurvedList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CA"/>
        </a:p>
      </dgm:t>
    </dgm:pt>
    <dgm:pt modelId="{0F413140-CB3B-45FB-9AFE-2188F48ED84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dirty="0">
              <a:latin typeface="+mj-lt"/>
              <a:cs typeface="Calibri"/>
            </a:rPr>
            <a:t>Recognition of on-going presence and rights of Indigenous peoples in B.C.</a:t>
          </a:r>
          <a:endParaRPr lang="en-CA" dirty="0"/>
        </a:p>
      </dgm:t>
    </dgm:pt>
    <dgm:pt modelId="{AFEFA4FE-DE35-4D1A-B506-92E92D2F8B31}" type="parTrans" cxnId="{B295C182-51C9-4E28-A395-47F8B1279070}">
      <dgm:prSet/>
      <dgm:spPr/>
      <dgm:t>
        <a:bodyPr/>
        <a:lstStyle/>
        <a:p>
          <a:endParaRPr lang="en-CA"/>
        </a:p>
      </dgm:t>
    </dgm:pt>
    <dgm:pt modelId="{F3F94DBA-D0F5-4418-97DC-7CCC6A226870}" type="sibTrans" cxnId="{B295C182-51C9-4E28-A395-47F8B1279070}">
      <dgm:prSet/>
      <dgm:spPr/>
      <dgm:t>
        <a:bodyPr/>
        <a:lstStyle/>
        <a:p>
          <a:endParaRPr lang="en-CA"/>
        </a:p>
      </dgm:t>
    </dgm:pt>
    <dgm:pt modelId="{208E9380-D0F1-48E0-9DEA-00D4B06E32A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>
              <a:latin typeface="+mj-lt"/>
              <a:cs typeface="Calibri"/>
            </a:rPr>
            <a:t>Supporting strong and healthy communities</a:t>
          </a:r>
          <a:endParaRPr lang="en-CA"/>
        </a:p>
      </dgm:t>
    </dgm:pt>
    <dgm:pt modelId="{6E688426-2C55-446E-B13A-409699A193BE}" type="parTrans" cxnId="{CAC0C53C-FF21-42DA-9735-6E3064E92923}">
      <dgm:prSet/>
      <dgm:spPr/>
      <dgm:t>
        <a:bodyPr/>
        <a:lstStyle/>
        <a:p>
          <a:endParaRPr lang="en-CA"/>
        </a:p>
      </dgm:t>
    </dgm:pt>
    <dgm:pt modelId="{97788F50-1D7C-4FFA-8E89-184FBA4E512C}" type="sibTrans" cxnId="{CAC0C53C-FF21-42DA-9735-6E3064E92923}">
      <dgm:prSet/>
      <dgm:spPr/>
      <dgm:t>
        <a:bodyPr/>
        <a:lstStyle/>
        <a:p>
          <a:endParaRPr lang="en-CA"/>
        </a:p>
      </dgm:t>
    </dgm:pt>
    <dgm:pt modelId="{035092FB-2248-4057-BD2F-E2D62F25EC5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>
              <a:latin typeface="+mj-lt"/>
              <a:cs typeface="Calibri"/>
            </a:rPr>
            <a:t>Advancing self-determination</a:t>
          </a:r>
          <a:endParaRPr lang="en-CA"/>
        </a:p>
      </dgm:t>
    </dgm:pt>
    <dgm:pt modelId="{871DA205-96B6-467E-9FB6-887AB7FDDB66}" type="parTrans" cxnId="{B13476D5-9954-4822-ACEC-611D0849FA0D}">
      <dgm:prSet/>
      <dgm:spPr/>
      <dgm:t>
        <a:bodyPr/>
        <a:lstStyle/>
        <a:p>
          <a:endParaRPr lang="en-CA"/>
        </a:p>
      </dgm:t>
    </dgm:pt>
    <dgm:pt modelId="{CD6A21DB-0CB5-4317-B3ED-FCBBCC7EC42F}" type="sibTrans" cxnId="{B13476D5-9954-4822-ACEC-611D0849FA0D}">
      <dgm:prSet/>
      <dgm:spPr/>
      <dgm:t>
        <a:bodyPr/>
        <a:lstStyle/>
        <a:p>
          <a:endParaRPr lang="en-CA"/>
        </a:p>
      </dgm:t>
    </dgm:pt>
    <dgm:pt modelId="{860A1180-8AD9-4295-944B-14A1DB9FB7E5}">
      <dgm:prSet custT="1"/>
      <dgm:spPr/>
      <dgm:t>
        <a:bodyPr/>
        <a:lstStyle/>
        <a:p>
          <a:r>
            <a:rPr lang="en-CA" sz="1700" dirty="0">
              <a:latin typeface="+mj-lt"/>
            </a:rPr>
            <a:t>Addressing past and on-going harms and healing</a:t>
          </a:r>
          <a:endParaRPr lang="en-CA" sz="1700" dirty="0">
            <a:latin typeface="+mj-lt"/>
            <a:cs typeface="Calibri"/>
          </a:endParaRPr>
        </a:p>
      </dgm:t>
    </dgm:pt>
    <dgm:pt modelId="{D7146888-A073-43F6-9A6A-91270A15E7FE}" type="parTrans" cxnId="{EA986E4F-CF2E-4148-94CB-1AD548BCA815}">
      <dgm:prSet/>
      <dgm:spPr/>
      <dgm:t>
        <a:bodyPr/>
        <a:lstStyle/>
        <a:p>
          <a:endParaRPr lang="en-CA"/>
        </a:p>
      </dgm:t>
    </dgm:pt>
    <dgm:pt modelId="{143B6E7D-7D14-47D3-A8C0-F3A38CE32166}" type="sibTrans" cxnId="{EA986E4F-CF2E-4148-94CB-1AD548BCA815}">
      <dgm:prSet/>
      <dgm:spPr/>
      <dgm:t>
        <a:bodyPr/>
        <a:lstStyle/>
        <a:p>
          <a:endParaRPr lang="en-CA"/>
        </a:p>
      </dgm:t>
    </dgm:pt>
    <dgm:pt modelId="{BCBD4341-72AA-4AAF-8941-0705639B0DC0}" type="pres">
      <dgm:prSet presAssocID="{2B46EE5B-62A1-472A-B1C8-BD22DA931388}" presName="Name0" presStyleCnt="0">
        <dgm:presLayoutVars>
          <dgm:chMax val="7"/>
          <dgm:chPref val="7"/>
          <dgm:dir/>
        </dgm:presLayoutVars>
      </dgm:prSet>
      <dgm:spPr/>
    </dgm:pt>
    <dgm:pt modelId="{07C52ED3-02F9-4754-A63B-BC6D6CF39700}" type="pres">
      <dgm:prSet presAssocID="{2B46EE5B-62A1-472A-B1C8-BD22DA931388}" presName="Name1" presStyleCnt="0"/>
      <dgm:spPr/>
    </dgm:pt>
    <dgm:pt modelId="{1216307A-E25E-4F7A-A877-1693614597DB}" type="pres">
      <dgm:prSet presAssocID="{2B46EE5B-62A1-472A-B1C8-BD22DA931388}" presName="cycle" presStyleCnt="0"/>
      <dgm:spPr/>
    </dgm:pt>
    <dgm:pt modelId="{A47F2306-C8A3-4092-B7B2-27C4785D09B5}" type="pres">
      <dgm:prSet presAssocID="{2B46EE5B-62A1-472A-B1C8-BD22DA931388}" presName="srcNode" presStyleLbl="node1" presStyleIdx="0" presStyleCnt="4"/>
      <dgm:spPr/>
    </dgm:pt>
    <dgm:pt modelId="{040AA195-35AC-49CA-A0EA-356D39E7C15C}" type="pres">
      <dgm:prSet presAssocID="{2B46EE5B-62A1-472A-B1C8-BD22DA931388}" presName="conn" presStyleLbl="parChTrans1D2" presStyleIdx="0" presStyleCnt="1"/>
      <dgm:spPr/>
    </dgm:pt>
    <dgm:pt modelId="{ABA606AA-7879-470E-A58E-E3E20B91E109}" type="pres">
      <dgm:prSet presAssocID="{2B46EE5B-62A1-472A-B1C8-BD22DA931388}" presName="extraNode" presStyleLbl="node1" presStyleIdx="0" presStyleCnt="4"/>
      <dgm:spPr/>
    </dgm:pt>
    <dgm:pt modelId="{E8AF8A37-4DEC-4477-82CC-E45A626FCB94}" type="pres">
      <dgm:prSet presAssocID="{2B46EE5B-62A1-472A-B1C8-BD22DA931388}" presName="dstNode" presStyleLbl="node1" presStyleIdx="0" presStyleCnt="4"/>
      <dgm:spPr/>
    </dgm:pt>
    <dgm:pt modelId="{7E34D5A0-0843-4860-9922-29B1027C0131}" type="pres">
      <dgm:prSet presAssocID="{0F413140-CB3B-45FB-9AFE-2188F48ED84B}" presName="text_1" presStyleLbl="node1" presStyleIdx="0" presStyleCnt="4">
        <dgm:presLayoutVars>
          <dgm:bulletEnabled val="1"/>
        </dgm:presLayoutVars>
      </dgm:prSet>
      <dgm:spPr/>
    </dgm:pt>
    <dgm:pt modelId="{09ED6B96-EE0D-4B88-9CB1-EA11FF0752F7}" type="pres">
      <dgm:prSet presAssocID="{0F413140-CB3B-45FB-9AFE-2188F48ED84B}" presName="accent_1" presStyleCnt="0"/>
      <dgm:spPr/>
    </dgm:pt>
    <dgm:pt modelId="{C8F38F92-9638-4DB7-AFA4-C7F284CE45F9}" type="pres">
      <dgm:prSet presAssocID="{0F413140-CB3B-45FB-9AFE-2188F48ED84B}" presName="accentRepeatNode" presStyleLbl="solidFgAcc1" presStyleIdx="0" presStyleCnt="4"/>
      <dgm:spPr/>
    </dgm:pt>
    <dgm:pt modelId="{94742835-004E-4400-B268-FBA54EB0EE7D}" type="pres">
      <dgm:prSet presAssocID="{860A1180-8AD9-4295-944B-14A1DB9FB7E5}" presName="text_2" presStyleLbl="node1" presStyleIdx="1" presStyleCnt="4">
        <dgm:presLayoutVars>
          <dgm:bulletEnabled val="1"/>
        </dgm:presLayoutVars>
      </dgm:prSet>
      <dgm:spPr/>
    </dgm:pt>
    <dgm:pt modelId="{B7139FED-B63D-4B0C-9002-B51D56EF553B}" type="pres">
      <dgm:prSet presAssocID="{860A1180-8AD9-4295-944B-14A1DB9FB7E5}" presName="accent_2" presStyleCnt="0"/>
      <dgm:spPr/>
    </dgm:pt>
    <dgm:pt modelId="{E8DDF63B-4CB5-4B16-B31A-464736ADE747}" type="pres">
      <dgm:prSet presAssocID="{860A1180-8AD9-4295-944B-14A1DB9FB7E5}" presName="accentRepeatNode" presStyleLbl="solidFgAcc1" presStyleIdx="1" presStyleCnt="4"/>
      <dgm:spPr/>
    </dgm:pt>
    <dgm:pt modelId="{AC5B754C-6543-4CD9-A5D4-9BB9D8C38944}" type="pres">
      <dgm:prSet presAssocID="{208E9380-D0F1-48E0-9DEA-00D4B06E32A5}" presName="text_3" presStyleLbl="node1" presStyleIdx="2" presStyleCnt="4">
        <dgm:presLayoutVars>
          <dgm:bulletEnabled val="1"/>
        </dgm:presLayoutVars>
      </dgm:prSet>
      <dgm:spPr/>
    </dgm:pt>
    <dgm:pt modelId="{D76F7D43-C7FB-49EA-8CA9-912569B3A847}" type="pres">
      <dgm:prSet presAssocID="{208E9380-D0F1-48E0-9DEA-00D4B06E32A5}" presName="accent_3" presStyleCnt="0"/>
      <dgm:spPr/>
    </dgm:pt>
    <dgm:pt modelId="{08EDB442-AFE8-43EF-AF53-176EB50A32CD}" type="pres">
      <dgm:prSet presAssocID="{208E9380-D0F1-48E0-9DEA-00D4B06E32A5}" presName="accentRepeatNode" presStyleLbl="solidFgAcc1" presStyleIdx="2" presStyleCnt="4"/>
      <dgm:spPr/>
    </dgm:pt>
    <dgm:pt modelId="{A7BF875F-BAAC-4C30-8F62-8DBDA4EFFA5D}" type="pres">
      <dgm:prSet presAssocID="{035092FB-2248-4057-BD2F-E2D62F25EC5B}" presName="text_4" presStyleLbl="node1" presStyleIdx="3" presStyleCnt="4">
        <dgm:presLayoutVars>
          <dgm:bulletEnabled val="1"/>
        </dgm:presLayoutVars>
      </dgm:prSet>
      <dgm:spPr/>
    </dgm:pt>
    <dgm:pt modelId="{7C04C9F0-4417-41E8-9644-18A9A564EDDA}" type="pres">
      <dgm:prSet presAssocID="{035092FB-2248-4057-BD2F-E2D62F25EC5B}" presName="accent_4" presStyleCnt="0"/>
      <dgm:spPr/>
    </dgm:pt>
    <dgm:pt modelId="{F4D5A567-258E-4A67-9856-11A8147D5676}" type="pres">
      <dgm:prSet presAssocID="{035092FB-2248-4057-BD2F-E2D62F25EC5B}" presName="accentRepeatNode" presStyleLbl="solidFgAcc1" presStyleIdx="3" presStyleCnt="4"/>
      <dgm:spPr/>
    </dgm:pt>
  </dgm:ptLst>
  <dgm:cxnLst>
    <dgm:cxn modelId="{34928619-190A-4951-ABCA-1F2F3F63B016}" type="presOf" srcId="{2B46EE5B-62A1-472A-B1C8-BD22DA931388}" destId="{BCBD4341-72AA-4AAF-8941-0705639B0DC0}" srcOrd="0" destOrd="0" presId="urn:microsoft.com/office/officeart/2008/layout/VerticalCurvedList"/>
    <dgm:cxn modelId="{6DD4942E-E4E0-4E9A-A450-7E223220E00E}" type="presOf" srcId="{0F413140-CB3B-45FB-9AFE-2188F48ED84B}" destId="{7E34D5A0-0843-4860-9922-29B1027C0131}" srcOrd="0" destOrd="0" presId="urn:microsoft.com/office/officeart/2008/layout/VerticalCurvedList"/>
    <dgm:cxn modelId="{CAC0C53C-FF21-42DA-9735-6E3064E92923}" srcId="{2B46EE5B-62A1-472A-B1C8-BD22DA931388}" destId="{208E9380-D0F1-48E0-9DEA-00D4B06E32A5}" srcOrd="2" destOrd="0" parTransId="{6E688426-2C55-446E-B13A-409699A193BE}" sibTransId="{97788F50-1D7C-4FFA-8E89-184FBA4E512C}"/>
    <dgm:cxn modelId="{EA986E4F-CF2E-4148-94CB-1AD548BCA815}" srcId="{2B46EE5B-62A1-472A-B1C8-BD22DA931388}" destId="{860A1180-8AD9-4295-944B-14A1DB9FB7E5}" srcOrd="1" destOrd="0" parTransId="{D7146888-A073-43F6-9A6A-91270A15E7FE}" sibTransId="{143B6E7D-7D14-47D3-A8C0-F3A38CE32166}"/>
    <dgm:cxn modelId="{B295C182-51C9-4E28-A395-47F8B1279070}" srcId="{2B46EE5B-62A1-472A-B1C8-BD22DA931388}" destId="{0F413140-CB3B-45FB-9AFE-2188F48ED84B}" srcOrd="0" destOrd="0" parTransId="{AFEFA4FE-DE35-4D1A-B506-92E92D2F8B31}" sibTransId="{F3F94DBA-D0F5-4418-97DC-7CCC6A226870}"/>
    <dgm:cxn modelId="{ADD525AB-58D1-404C-9E82-423DDE12ADD5}" type="presOf" srcId="{208E9380-D0F1-48E0-9DEA-00D4B06E32A5}" destId="{AC5B754C-6543-4CD9-A5D4-9BB9D8C38944}" srcOrd="0" destOrd="0" presId="urn:microsoft.com/office/officeart/2008/layout/VerticalCurvedList"/>
    <dgm:cxn modelId="{9CAAC6C4-0CB6-4592-A0BC-DA20E23C0C96}" type="presOf" srcId="{860A1180-8AD9-4295-944B-14A1DB9FB7E5}" destId="{94742835-004E-4400-B268-FBA54EB0EE7D}" srcOrd="0" destOrd="0" presId="urn:microsoft.com/office/officeart/2008/layout/VerticalCurvedList"/>
    <dgm:cxn modelId="{B13476D5-9954-4822-ACEC-611D0849FA0D}" srcId="{2B46EE5B-62A1-472A-B1C8-BD22DA931388}" destId="{035092FB-2248-4057-BD2F-E2D62F25EC5B}" srcOrd="3" destOrd="0" parTransId="{871DA205-96B6-467E-9FB6-887AB7FDDB66}" sibTransId="{CD6A21DB-0CB5-4317-B3ED-FCBBCC7EC42F}"/>
    <dgm:cxn modelId="{1437CBDA-2AC0-4015-8766-EDA0F44B682A}" type="presOf" srcId="{035092FB-2248-4057-BD2F-E2D62F25EC5B}" destId="{A7BF875F-BAAC-4C30-8F62-8DBDA4EFFA5D}" srcOrd="0" destOrd="0" presId="urn:microsoft.com/office/officeart/2008/layout/VerticalCurvedList"/>
    <dgm:cxn modelId="{49126DED-C271-4E2C-8697-ED775826A82C}" type="presOf" srcId="{F3F94DBA-D0F5-4418-97DC-7CCC6A226870}" destId="{040AA195-35AC-49CA-A0EA-356D39E7C15C}" srcOrd="0" destOrd="0" presId="urn:microsoft.com/office/officeart/2008/layout/VerticalCurvedList"/>
    <dgm:cxn modelId="{B78F851E-D0E9-4692-BB18-DB18AD73C39F}" type="presParOf" srcId="{BCBD4341-72AA-4AAF-8941-0705639B0DC0}" destId="{07C52ED3-02F9-4754-A63B-BC6D6CF39700}" srcOrd="0" destOrd="0" presId="urn:microsoft.com/office/officeart/2008/layout/VerticalCurvedList"/>
    <dgm:cxn modelId="{A25ABFEE-440D-41C1-BD50-A7B4CFFC4C1B}" type="presParOf" srcId="{07C52ED3-02F9-4754-A63B-BC6D6CF39700}" destId="{1216307A-E25E-4F7A-A877-1693614597DB}" srcOrd="0" destOrd="0" presId="urn:microsoft.com/office/officeart/2008/layout/VerticalCurvedList"/>
    <dgm:cxn modelId="{158E4BF5-CF5E-4314-B253-0F759C68A724}" type="presParOf" srcId="{1216307A-E25E-4F7A-A877-1693614597DB}" destId="{A47F2306-C8A3-4092-B7B2-27C4785D09B5}" srcOrd="0" destOrd="0" presId="urn:microsoft.com/office/officeart/2008/layout/VerticalCurvedList"/>
    <dgm:cxn modelId="{DEB48BBD-6449-446B-A61E-9D3D381F2689}" type="presParOf" srcId="{1216307A-E25E-4F7A-A877-1693614597DB}" destId="{040AA195-35AC-49CA-A0EA-356D39E7C15C}" srcOrd="1" destOrd="0" presId="urn:microsoft.com/office/officeart/2008/layout/VerticalCurvedList"/>
    <dgm:cxn modelId="{FFE1629C-301F-4D15-A8D0-9C63359CA847}" type="presParOf" srcId="{1216307A-E25E-4F7A-A877-1693614597DB}" destId="{ABA606AA-7879-470E-A58E-E3E20B91E109}" srcOrd="2" destOrd="0" presId="urn:microsoft.com/office/officeart/2008/layout/VerticalCurvedList"/>
    <dgm:cxn modelId="{B753C1C2-1923-483A-B19D-E4A1362FFDA8}" type="presParOf" srcId="{1216307A-E25E-4F7A-A877-1693614597DB}" destId="{E8AF8A37-4DEC-4477-82CC-E45A626FCB94}" srcOrd="3" destOrd="0" presId="urn:microsoft.com/office/officeart/2008/layout/VerticalCurvedList"/>
    <dgm:cxn modelId="{3E10163A-5F7D-4D81-927E-33256EDE38E4}" type="presParOf" srcId="{07C52ED3-02F9-4754-A63B-BC6D6CF39700}" destId="{7E34D5A0-0843-4860-9922-29B1027C0131}" srcOrd="1" destOrd="0" presId="urn:microsoft.com/office/officeart/2008/layout/VerticalCurvedList"/>
    <dgm:cxn modelId="{B65E9B88-7E8C-4747-8FA6-5F16A2518DC8}" type="presParOf" srcId="{07C52ED3-02F9-4754-A63B-BC6D6CF39700}" destId="{09ED6B96-EE0D-4B88-9CB1-EA11FF0752F7}" srcOrd="2" destOrd="0" presId="urn:microsoft.com/office/officeart/2008/layout/VerticalCurvedList"/>
    <dgm:cxn modelId="{8422C7EB-525A-427D-A9CE-559951F0039C}" type="presParOf" srcId="{09ED6B96-EE0D-4B88-9CB1-EA11FF0752F7}" destId="{C8F38F92-9638-4DB7-AFA4-C7F284CE45F9}" srcOrd="0" destOrd="0" presId="urn:microsoft.com/office/officeart/2008/layout/VerticalCurvedList"/>
    <dgm:cxn modelId="{F12BAB0A-2B80-4EC2-AEAF-115412EC1601}" type="presParOf" srcId="{07C52ED3-02F9-4754-A63B-BC6D6CF39700}" destId="{94742835-004E-4400-B268-FBA54EB0EE7D}" srcOrd="3" destOrd="0" presId="urn:microsoft.com/office/officeart/2008/layout/VerticalCurvedList"/>
    <dgm:cxn modelId="{4CA07AA2-6DFA-42A7-BBF8-6618E26798B8}" type="presParOf" srcId="{07C52ED3-02F9-4754-A63B-BC6D6CF39700}" destId="{B7139FED-B63D-4B0C-9002-B51D56EF553B}" srcOrd="4" destOrd="0" presId="urn:microsoft.com/office/officeart/2008/layout/VerticalCurvedList"/>
    <dgm:cxn modelId="{736AE87C-E942-42D3-BFCF-73188B643DCC}" type="presParOf" srcId="{B7139FED-B63D-4B0C-9002-B51D56EF553B}" destId="{E8DDF63B-4CB5-4B16-B31A-464736ADE747}" srcOrd="0" destOrd="0" presId="urn:microsoft.com/office/officeart/2008/layout/VerticalCurvedList"/>
    <dgm:cxn modelId="{40D9AC92-4BB1-4AF6-891F-B2CCDA74354B}" type="presParOf" srcId="{07C52ED3-02F9-4754-A63B-BC6D6CF39700}" destId="{AC5B754C-6543-4CD9-A5D4-9BB9D8C38944}" srcOrd="5" destOrd="0" presId="urn:microsoft.com/office/officeart/2008/layout/VerticalCurvedList"/>
    <dgm:cxn modelId="{D6EF292D-ACCE-405D-AB6C-A1D1B9B8DA97}" type="presParOf" srcId="{07C52ED3-02F9-4754-A63B-BC6D6CF39700}" destId="{D76F7D43-C7FB-49EA-8CA9-912569B3A847}" srcOrd="6" destOrd="0" presId="urn:microsoft.com/office/officeart/2008/layout/VerticalCurvedList"/>
    <dgm:cxn modelId="{5086854A-F10A-4FAD-9812-0FFE706FBC0B}" type="presParOf" srcId="{D76F7D43-C7FB-49EA-8CA9-912569B3A847}" destId="{08EDB442-AFE8-43EF-AF53-176EB50A32CD}" srcOrd="0" destOrd="0" presId="urn:microsoft.com/office/officeart/2008/layout/VerticalCurvedList"/>
    <dgm:cxn modelId="{77C2982F-63B8-482C-9D57-B316851B3C61}" type="presParOf" srcId="{07C52ED3-02F9-4754-A63B-BC6D6CF39700}" destId="{A7BF875F-BAAC-4C30-8F62-8DBDA4EFFA5D}" srcOrd="7" destOrd="0" presId="urn:microsoft.com/office/officeart/2008/layout/VerticalCurvedList"/>
    <dgm:cxn modelId="{4E3FC9E4-E8A6-46D0-8FB0-1789346E8DFB}" type="presParOf" srcId="{07C52ED3-02F9-4754-A63B-BC6D6CF39700}" destId="{7C04C9F0-4417-41E8-9644-18A9A564EDDA}" srcOrd="8" destOrd="0" presId="urn:microsoft.com/office/officeart/2008/layout/VerticalCurvedList"/>
    <dgm:cxn modelId="{3B5B323A-CCF0-4338-A186-64068262A411}" type="presParOf" srcId="{7C04C9F0-4417-41E8-9644-18A9A564EDDA}" destId="{F4D5A567-258E-4A67-9856-11A8147D567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DFC1BA-3BD1-495B-86D9-ADC93EB3D50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F26E5E1-D2E1-4EA4-9E0F-56058892BA7B}">
      <dgm:prSet phldrT="[Text]"/>
      <dgm:spPr/>
      <dgm:t>
        <a:bodyPr/>
        <a:lstStyle/>
        <a:p>
          <a:r>
            <a:rPr lang="en-CA"/>
            <a:t>2007</a:t>
          </a:r>
        </a:p>
        <a:p>
          <a:r>
            <a:rPr lang="en-CA"/>
            <a:t>Adopted by UN General Assembly</a:t>
          </a:r>
        </a:p>
      </dgm:t>
    </dgm:pt>
    <dgm:pt modelId="{C80D20AB-FFF2-487C-AF78-F69934FCCCCC}" type="parTrans" cxnId="{5E763A71-BD15-4400-AF94-9117F82FFFD4}">
      <dgm:prSet/>
      <dgm:spPr/>
      <dgm:t>
        <a:bodyPr/>
        <a:lstStyle/>
        <a:p>
          <a:endParaRPr lang="en-CA"/>
        </a:p>
      </dgm:t>
    </dgm:pt>
    <dgm:pt modelId="{040A8D3B-3E66-4447-9643-F7EF2B4F72F5}" type="sibTrans" cxnId="{5E763A71-BD15-4400-AF94-9117F82FFFD4}">
      <dgm:prSet/>
      <dgm:spPr/>
      <dgm:t>
        <a:bodyPr/>
        <a:lstStyle/>
        <a:p>
          <a:endParaRPr lang="en-CA"/>
        </a:p>
      </dgm:t>
    </dgm:pt>
    <dgm:pt modelId="{40CE505E-CE3E-4AD4-A446-B3E7703E6B0D}">
      <dgm:prSet phldrT="[Text]"/>
      <dgm:spPr/>
      <dgm:t>
        <a:bodyPr/>
        <a:lstStyle/>
        <a:p>
          <a:r>
            <a:rPr lang="en-CA"/>
            <a:t>2016 &amp; 2017</a:t>
          </a:r>
        </a:p>
        <a:p>
          <a:r>
            <a:rPr lang="en-CA"/>
            <a:t> Canada and B.C. support UNDRIP</a:t>
          </a:r>
        </a:p>
      </dgm:t>
    </dgm:pt>
    <dgm:pt modelId="{AD4424C0-553F-47AE-9F62-A19D82062099}" type="parTrans" cxnId="{C8C0B5DD-A236-4F77-8C45-1A68C4F1FA7B}">
      <dgm:prSet/>
      <dgm:spPr/>
      <dgm:t>
        <a:bodyPr/>
        <a:lstStyle/>
        <a:p>
          <a:endParaRPr lang="en-CA"/>
        </a:p>
      </dgm:t>
    </dgm:pt>
    <dgm:pt modelId="{532EA4B4-B988-4562-8080-C2194CFEBD55}" type="sibTrans" cxnId="{C8C0B5DD-A236-4F77-8C45-1A68C4F1FA7B}">
      <dgm:prSet/>
      <dgm:spPr/>
      <dgm:t>
        <a:bodyPr/>
        <a:lstStyle/>
        <a:p>
          <a:endParaRPr lang="en-CA"/>
        </a:p>
      </dgm:t>
    </dgm:pt>
    <dgm:pt modelId="{532461C5-C993-4284-A46B-792A692DC5BD}">
      <dgm:prSet phldrT="[Text]"/>
      <dgm:spPr/>
      <dgm:t>
        <a:bodyPr/>
        <a:lstStyle/>
        <a:p>
          <a:r>
            <a:rPr lang="en-CA"/>
            <a:t>2021</a:t>
          </a:r>
        </a:p>
        <a:p>
          <a:r>
            <a:rPr lang="en-CA"/>
            <a:t>Adopted by Canada under UNDRIP Act </a:t>
          </a:r>
        </a:p>
      </dgm:t>
    </dgm:pt>
    <dgm:pt modelId="{DEDBBDD0-C685-48F9-B22D-53A45DE1A4C5}" type="parTrans" cxnId="{6D4DF109-F7F4-48DF-8399-116491390477}">
      <dgm:prSet/>
      <dgm:spPr/>
      <dgm:t>
        <a:bodyPr/>
        <a:lstStyle/>
        <a:p>
          <a:endParaRPr lang="en-CA"/>
        </a:p>
      </dgm:t>
    </dgm:pt>
    <dgm:pt modelId="{06EAB5FD-18C2-447D-B196-16EA7B3AE1F5}" type="sibTrans" cxnId="{6D4DF109-F7F4-48DF-8399-116491390477}">
      <dgm:prSet/>
      <dgm:spPr/>
      <dgm:t>
        <a:bodyPr/>
        <a:lstStyle/>
        <a:p>
          <a:endParaRPr lang="en-CA"/>
        </a:p>
      </dgm:t>
    </dgm:pt>
    <dgm:pt modelId="{501E6ED7-7BEB-4AC4-96BA-E19B063E46EC}">
      <dgm:prSet phldrT="[Text]"/>
      <dgm:spPr/>
      <dgm:t>
        <a:bodyPr/>
        <a:lstStyle/>
        <a:p>
          <a:r>
            <a:rPr lang="en-CA" dirty="0"/>
            <a:t>2019</a:t>
          </a:r>
        </a:p>
        <a:p>
          <a:r>
            <a:rPr lang="en-CA" dirty="0"/>
            <a:t>Adopted by BC under the Declaration Act</a:t>
          </a:r>
        </a:p>
      </dgm:t>
    </dgm:pt>
    <dgm:pt modelId="{E7E786BB-BA21-4CC7-B7B6-A686BE2D8540}" type="parTrans" cxnId="{E44E8148-F04A-4895-9D47-D676F5265297}">
      <dgm:prSet/>
      <dgm:spPr/>
      <dgm:t>
        <a:bodyPr/>
        <a:lstStyle/>
        <a:p>
          <a:endParaRPr lang="en-US"/>
        </a:p>
      </dgm:t>
    </dgm:pt>
    <dgm:pt modelId="{75609925-9E59-443E-AB69-C276BE4C3D78}" type="sibTrans" cxnId="{E44E8148-F04A-4895-9D47-D676F5265297}">
      <dgm:prSet/>
      <dgm:spPr/>
      <dgm:t>
        <a:bodyPr/>
        <a:lstStyle/>
        <a:p>
          <a:endParaRPr lang="en-US"/>
        </a:p>
      </dgm:t>
    </dgm:pt>
    <dgm:pt modelId="{CEE90927-FAF3-4F15-9928-A7E018968C75}" type="pres">
      <dgm:prSet presAssocID="{F6DFC1BA-3BD1-495B-86D9-ADC93EB3D500}" presName="Name0" presStyleCnt="0">
        <dgm:presLayoutVars>
          <dgm:dir/>
          <dgm:animLvl val="lvl"/>
          <dgm:resizeHandles val="exact"/>
        </dgm:presLayoutVars>
      </dgm:prSet>
      <dgm:spPr/>
    </dgm:pt>
    <dgm:pt modelId="{F57B3419-675C-458E-9D21-99354A08BFB3}" type="pres">
      <dgm:prSet presAssocID="{1F26E5E1-D2E1-4EA4-9E0F-56058892BA7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65A8A08-9A3E-4B5B-ABD3-9487E03A14C5}" type="pres">
      <dgm:prSet presAssocID="{040A8D3B-3E66-4447-9643-F7EF2B4F72F5}" presName="parTxOnlySpace" presStyleCnt="0"/>
      <dgm:spPr/>
    </dgm:pt>
    <dgm:pt modelId="{DC9C2501-925D-42E8-836B-62203DCD26B8}" type="pres">
      <dgm:prSet presAssocID="{40CE505E-CE3E-4AD4-A446-B3E7703E6B0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D81C0ED-978A-45B0-BA0E-9C501BEFCED0}" type="pres">
      <dgm:prSet presAssocID="{532EA4B4-B988-4562-8080-C2194CFEBD55}" presName="parTxOnlySpace" presStyleCnt="0"/>
      <dgm:spPr/>
    </dgm:pt>
    <dgm:pt modelId="{EB50F30C-CE27-43D1-AB2A-114FA451B3C2}" type="pres">
      <dgm:prSet presAssocID="{501E6ED7-7BEB-4AC4-96BA-E19B063E46E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46DAFD2-BA46-418E-9380-FD8524BE348C}" type="pres">
      <dgm:prSet presAssocID="{75609925-9E59-443E-AB69-C276BE4C3D78}" presName="parTxOnlySpace" presStyleCnt="0"/>
      <dgm:spPr/>
    </dgm:pt>
    <dgm:pt modelId="{107B4D8F-C320-4A17-9E61-3949C19B41AA}" type="pres">
      <dgm:prSet presAssocID="{532461C5-C993-4284-A46B-792A692DC5B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D4DF109-F7F4-48DF-8399-116491390477}" srcId="{F6DFC1BA-3BD1-495B-86D9-ADC93EB3D500}" destId="{532461C5-C993-4284-A46B-792A692DC5BD}" srcOrd="3" destOrd="0" parTransId="{DEDBBDD0-C685-48F9-B22D-53A45DE1A4C5}" sibTransId="{06EAB5FD-18C2-447D-B196-16EA7B3AE1F5}"/>
    <dgm:cxn modelId="{50040365-D286-4212-830A-CF2E88B1AC45}" type="presOf" srcId="{F6DFC1BA-3BD1-495B-86D9-ADC93EB3D500}" destId="{CEE90927-FAF3-4F15-9928-A7E018968C75}" srcOrd="0" destOrd="0" presId="urn:microsoft.com/office/officeart/2005/8/layout/chevron1"/>
    <dgm:cxn modelId="{E44E8148-F04A-4895-9D47-D676F5265297}" srcId="{F6DFC1BA-3BD1-495B-86D9-ADC93EB3D500}" destId="{501E6ED7-7BEB-4AC4-96BA-E19B063E46EC}" srcOrd="2" destOrd="0" parTransId="{E7E786BB-BA21-4CC7-B7B6-A686BE2D8540}" sibTransId="{75609925-9E59-443E-AB69-C276BE4C3D78}"/>
    <dgm:cxn modelId="{C621F069-87E0-4EFF-80DE-021264755125}" type="presOf" srcId="{501E6ED7-7BEB-4AC4-96BA-E19B063E46EC}" destId="{EB50F30C-CE27-43D1-AB2A-114FA451B3C2}" srcOrd="0" destOrd="0" presId="urn:microsoft.com/office/officeart/2005/8/layout/chevron1"/>
    <dgm:cxn modelId="{5E763A71-BD15-4400-AF94-9117F82FFFD4}" srcId="{F6DFC1BA-3BD1-495B-86D9-ADC93EB3D500}" destId="{1F26E5E1-D2E1-4EA4-9E0F-56058892BA7B}" srcOrd="0" destOrd="0" parTransId="{C80D20AB-FFF2-487C-AF78-F69934FCCCCC}" sibTransId="{040A8D3B-3E66-4447-9643-F7EF2B4F72F5}"/>
    <dgm:cxn modelId="{71A9577A-0FA5-4523-8AB2-5E1928E8701D}" type="presOf" srcId="{40CE505E-CE3E-4AD4-A446-B3E7703E6B0D}" destId="{DC9C2501-925D-42E8-836B-62203DCD26B8}" srcOrd="0" destOrd="0" presId="urn:microsoft.com/office/officeart/2005/8/layout/chevron1"/>
    <dgm:cxn modelId="{7CD5B089-8947-4BB0-8E10-2229D167969E}" type="presOf" srcId="{1F26E5E1-D2E1-4EA4-9E0F-56058892BA7B}" destId="{F57B3419-675C-458E-9D21-99354A08BFB3}" srcOrd="0" destOrd="0" presId="urn:microsoft.com/office/officeart/2005/8/layout/chevron1"/>
    <dgm:cxn modelId="{C8C0B5DD-A236-4F77-8C45-1A68C4F1FA7B}" srcId="{F6DFC1BA-3BD1-495B-86D9-ADC93EB3D500}" destId="{40CE505E-CE3E-4AD4-A446-B3E7703E6B0D}" srcOrd="1" destOrd="0" parTransId="{AD4424C0-553F-47AE-9F62-A19D82062099}" sibTransId="{532EA4B4-B988-4562-8080-C2194CFEBD55}"/>
    <dgm:cxn modelId="{623A21F2-0A18-44EC-AC38-E3C742FBDD81}" type="presOf" srcId="{532461C5-C993-4284-A46B-792A692DC5BD}" destId="{107B4D8F-C320-4A17-9E61-3949C19B41AA}" srcOrd="0" destOrd="0" presId="urn:microsoft.com/office/officeart/2005/8/layout/chevron1"/>
    <dgm:cxn modelId="{D9180981-01FD-4DD2-8343-2C84D3C51713}" type="presParOf" srcId="{CEE90927-FAF3-4F15-9928-A7E018968C75}" destId="{F57B3419-675C-458E-9D21-99354A08BFB3}" srcOrd="0" destOrd="0" presId="urn:microsoft.com/office/officeart/2005/8/layout/chevron1"/>
    <dgm:cxn modelId="{6F87B168-3DFA-46AD-A27E-B46A35F02827}" type="presParOf" srcId="{CEE90927-FAF3-4F15-9928-A7E018968C75}" destId="{B65A8A08-9A3E-4B5B-ABD3-9487E03A14C5}" srcOrd="1" destOrd="0" presId="urn:microsoft.com/office/officeart/2005/8/layout/chevron1"/>
    <dgm:cxn modelId="{6ECE68FB-701E-4A21-90B0-F82B2CA0D614}" type="presParOf" srcId="{CEE90927-FAF3-4F15-9928-A7E018968C75}" destId="{DC9C2501-925D-42E8-836B-62203DCD26B8}" srcOrd="2" destOrd="0" presId="urn:microsoft.com/office/officeart/2005/8/layout/chevron1"/>
    <dgm:cxn modelId="{558A251B-3AFC-4DB3-85BE-2408B6D01AB0}" type="presParOf" srcId="{CEE90927-FAF3-4F15-9928-A7E018968C75}" destId="{FD81C0ED-978A-45B0-BA0E-9C501BEFCED0}" srcOrd="3" destOrd="0" presId="urn:microsoft.com/office/officeart/2005/8/layout/chevron1"/>
    <dgm:cxn modelId="{121A5788-7CD1-464D-A1F2-8EB79A98BC0B}" type="presParOf" srcId="{CEE90927-FAF3-4F15-9928-A7E018968C75}" destId="{EB50F30C-CE27-43D1-AB2A-114FA451B3C2}" srcOrd="4" destOrd="0" presId="urn:microsoft.com/office/officeart/2005/8/layout/chevron1"/>
    <dgm:cxn modelId="{448CC69A-C96E-45E9-BDBB-3707067860F8}" type="presParOf" srcId="{CEE90927-FAF3-4F15-9928-A7E018968C75}" destId="{046DAFD2-BA46-418E-9380-FD8524BE348C}" srcOrd="5" destOrd="0" presId="urn:microsoft.com/office/officeart/2005/8/layout/chevron1"/>
    <dgm:cxn modelId="{C77405B7-193A-4012-A461-CC490D9D66D2}" type="presParOf" srcId="{CEE90927-FAF3-4F15-9928-A7E018968C75}" destId="{107B4D8F-C320-4A17-9E61-3949C19B41A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675B87-5B36-423F-8462-7898B250C758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</dgm:pt>
    <dgm:pt modelId="{62288C12-04E0-41D4-AE12-DB3FB0A31F2E}">
      <dgm:prSet phldrT="[Text]"/>
      <dgm:spPr/>
      <dgm:t>
        <a:bodyPr/>
        <a:lstStyle/>
        <a:p>
          <a:r>
            <a:rPr lang="en-US"/>
            <a:t>Planning: </a:t>
          </a:r>
          <a:br>
            <a:rPr lang="en-US"/>
          </a:br>
          <a:r>
            <a:rPr lang="en-US"/>
            <a:t>Oct – Dec 2022</a:t>
          </a:r>
        </a:p>
      </dgm:t>
    </dgm:pt>
    <dgm:pt modelId="{9BE8B0B5-89F1-49A1-8EF4-3F30FF438C15}" type="parTrans" cxnId="{7DA65A88-7D3F-402E-BAD7-88B7B4A1446D}">
      <dgm:prSet/>
      <dgm:spPr/>
      <dgm:t>
        <a:bodyPr/>
        <a:lstStyle/>
        <a:p>
          <a:endParaRPr lang="en-US"/>
        </a:p>
      </dgm:t>
    </dgm:pt>
    <dgm:pt modelId="{45B613CB-068D-424C-ADF5-3E366DC957C1}" type="sibTrans" cxnId="{7DA65A88-7D3F-402E-BAD7-88B7B4A1446D}">
      <dgm:prSet/>
      <dgm:spPr/>
      <dgm:t>
        <a:bodyPr/>
        <a:lstStyle/>
        <a:p>
          <a:endParaRPr lang="en-US"/>
        </a:p>
      </dgm:t>
    </dgm:pt>
    <dgm:pt modelId="{4A1A0FA3-4CDF-4D94-BC18-FF02737C1DC5}">
      <dgm:prSet phldrT="[Text]"/>
      <dgm:spPr/>
      <dgm:t>
        <a:bodyPr/>
        <a:lstStyle/>
        <a:p>
          <a:r>
            <a:rPr lang="en-US"/>
            <a:t>Outreach: </a:t>
          </a:r>
          <a:br>
            <a:rPr lang="en-US"/>
          </a:br>
          <a:r>
            <a:rPr lang="en-US"/>
            <a:t>Jan – Feb 2023</a:t>
          </a:r>
        </a:p>
      </dgm:t>
    </dgm:pt>
    <dgm:pt modelId="{2B96CF73-73D4-4CA1-93DC-575CF632002A}" type="parTrans" cxnId="{5A74DE3E-AD05-4669-AE1E-C46F8E153813}">
      <dgm:prSet/>
      <dgm:spPr/>
      <dgm:t>
        <a:bodyPr/>
        <a:lstStyle/>
        <a:p>
          <a:endParaRPr lang="en-US"/>
        </a:p>
      </dgm:t>
    </dgm:pt>
    <dgm:pt modelId="{80800083-7F7F-486E-9E39-E47F59D38BF5}" type="sibTrans" cxnId="{5A74DE3E-AD05-4669-AE1E-C46F8E153813}">
      <dgm:prSet/>
      <dgm:spPr/>
      <dgm:t>
        <a:bodyPr/>
        <a:lstStyle/>
        <a:p>
          <a:endParaRPr lang="en-US"/>
        </a:p>
      </dgm:t>
    </dgm:pt>
    <dgm:pt modelId="{21FAD9FA-E09D-4BA0-A728-E75789CBA83F}">
      <dgm:prSet phldrT="[Text]"/>
      <dgm:spPr/>
      <dgm:t>
        <a:bodyPr/>
        <a:lstStyle/>
        <a:p>
          <a:r>
            <a:rPr lang="en-US"/>
            <a:t>Engagement:  </a:t>
          </a:r>
          <a:br>
            <a:rPr lang="en-US"/>
          </a:br>
          <a:r>
            <a:rPr lang="en-US"/>
            <a:t>Feb – Apr 2023</a:t>
          </a:r>
        </a:p>
      </dgm:t>
    </dgm:pt>
    <dgm:pt modelId="{D0CD018F-0FBF-4AE5-9815-47928FACD581}" type="parTrans" cxnId="{9FBB3321-3080-498C-A7A7-89B9547D32B1}">
      <dgm:prSet/>
      <dgm:spPr/>
      <dgm:t>
        <a:bodyPr/>
        <a:lstStyle/>
        <a:p>
          <a:endParaRPr lang="en-US"/>
        </a:p>
      </dgm:t>
    </dgm:pt>
    <dgm:pt modelId="{1236540B-A6AD-4945-A18D-CD239AC7BFFA}" type="sibTrans" cxnId="{9FBB3321-3080-498C-A7A7-89B9547D32B1}">
      <dgm:prSet/>
      <dgm:spPr/>
      <dgm:t>
        <a:bodyPr/>
        <a:lstStyle/>
        <a:p>
          <a:endParaRPr lang="en-US"/>
        </a:p>
      </dgm:t>
    </dgm:pt>
    <dgm:pt modelId="{D874938C-47D3-4AAC-BAFE-758EE69E7620}">
      <dgm:prSet/>
      <dgm:spPr/>
      <dgm:t>
        <a:bodyPr/>
        <a:lstStyle/>
        <a:p>
          <a:r>
            <a:rPr lang="en-US"/>
            <a:t>Engagement plan</a:t>
          </a:r>
        </a:p>
      </dgm:t>
    </dgm:pt>
    <dgm:pt modelId="{1D8CD8F4-BD6A-4E65-9699-BE9080A32B02}" type="parTrans" cxnId="{210398E9-86F9-4BE2-A994-FCAC6C2AED26}">
      <dgm:prSet/>
      <dgm:spPr/>
      <dgm:t>
        <a:bodyPr/>
        <a:lstStyle/>
        <a:p>
          <a:endParaRPr lang="en-US"/>
        </a:p>
      </dgm:t>
    </dgm:pt>
    <dgm:pt modelId="{F1AE1E96-8471-4883-A69D-27869B93C2A5}" type="sibTrans" cxnId="{210398E9-86F9-4BE2-A994-FCAC6C2AED26}">
      <dgm:prSet/>
      <dgm:spPr/>
      <dgm:t>
        <a:bodyPr/>
        <a:lstStyle/>
        <a:p>
          <a:endParaRPr lang="en-US"/>
        </a:p>
      </dgm:t>
    </dgm:pt>
    <dgm:pt modelId="{2C76B628-15CC-46DB-BEFD-E1E2824E6346}">
      <dgm:prSet/>
      <dgm:spPr/>
      <dgm:t>
        <a:bodyPr/>
        <a:lstStyle/>
        <a:p>
          <a:r>
            <a:rPr lang="en-US"/>
            <a:t>Local gov presentations</a:t>
          </a:r>
        </a:p>
      </dgm:t>
    </dgm:pt>
    <dgm:pt modelId="{A9AF1417-B716-4B41-A3D6-FC9C958C8D9A}" type="parTrans" cxnId="{F8F582B8-7598-44FF-8419-5694DA573281}">
      <dgm:prSet/>
      <dgm:spPr/>
      <dgm:t>
        <a:bodyPr/>
        <a:lstStyle/>
        <a:p>
          <a:endParaRPr lang="en-US"/>
        </a:p>
      </dgm:t>
    </dgm:pt>
    <dgm:pt modelId="{4EFF980D-5F00-405B-9283-453C4528EB59}" type="sibTrans" cxnId="{F8F582B8-7598-44FF-8419-5694DA573281}">
      <dgm:prSet/>
      <dgm:spPr/>
      <dgm:t>
        <a:bodyPr/>
        <a:lstStyle/>
        <a:p>
          <a:endParaRPr lang="en-US"/>
        </a:p>
      </dgm:t>
    </dgm:pt>
    <dgm:pt modelId="{CBB79FBA-13C5-4267-AECE-FF8AE13E32A6}">
      <dgm:prSet/>
      <dgm:spPr/>
      <dgm:t>
        <a:bodyPr/>
        <a:lstStyle/>
        <a:p>
          <a:r>
            <a:rPr lang="en-US"/>
            <a:t>Announcement of parks and public engagement</a:t>
          </a:r>
        </a:p>
      </dgm:t>
    </dgm:pt>
    <dgm:pt modelId="{33C68EB2-F2FE-45D6-A724-20FF9F8142CC}" type="parTrans" cxnId="{72A7EAEC-3851-420F-B6FF-48526716FA47}">
      <dgm:prSet/>
      <dgm:spPr/>
      <dgm:t>
        <a:bodyPr/>
        <a:lstStyle/>
        <a:p>
          <a:endParaRPr lang="en-US"/>
        </a:p>
      </dgm:t>
    </dgm:pt>
    <dgm:pt modelId="{6BB9797C-A9A8-456E-9E70-C0C10A585056}" type="sibTrans" cxnId="{72A7EAEC-3851-420F-B6FF-48526716FA47}">
      <dgm:prSet/>
      <dgm:spPr/>
      <dgm:t>
        <a:bodyPr/>
        <a:lstStyle/>
        <a:p>
          <a:endParaRPr lang="en-US"/>
        </a:p>
      </dgm:t>
    </dgm:pt>
    <dgm:pt modelId="{F3CA485E-8543-4543-8D50-5B08D3DF0A87}">
      <dgm:prSet/>
      <dgm:spPr/>
      <dgm:t>
        <a:bodyPr/>
        <a:lstStyle/>
        <a:p>
          <a:r>
            <a:rPr lang="en-US"/>
            <a:t>Open houses</a:t>
          </a:r>
        </a:p>
      </dgm:t>
    </dgm:pt>
    <dgm:pt modelId="{85AB57F6-57F3-4C42-8992-4EE77F918A32}" type="parTrans" cxnId="{8C8C444D-8498-48D1-B3B0-E31D8502BA22}">
      <dgm:prSet/>
      <dgm:spPr/>
      <dgm:t>
        <a:bodyPr/>
        <a:lstStyle/>
        <a:p>
          <a:endParaRPr lang="en-US"/>
        </a:p>
      </dgm:t>
    </dgm:pt>
    <dgm:pt modelId="{C56EA32A-9DFC-455F-8192-AC4451E06152}" type="sibTrans" cxnId="{8C8C444D-8498-48D1-B3B0-E31D8502BA22}">
      <dgm:prSet/>
      <dgm:spPr/>
      <dgm:t>
        <a:bodyPr/>
        <a:lstStyle/>
        <a:p>
          <a:endParaRPr lang="en-US"/>
        </a:p>
      </dgm:t>
    </dgm:pt>
    <dgm:pt modelId="{5BBC2652-37B7-4EFE-B7BE-7BA25F9E56AA}">
      <dgm:prSet/>
      <dgm:spPr/>
      <dgm:t>
        <a:bodyPr/>
        <a:lstStyle/>
        <a:p>
          <a:r>
            <a:rPr lang="en-CA"/>
            <a:t>Letters/meetings with interest holders and groups</a:t>
          </a:r>
          <a:endParaRPr lang="en-US"/>
        </a:p>
      </dgm:t>
    </dgm:pt>
    <dgm:pt modelId="{7BCA4131-2320-4BD8-B922-3E258D912E8D}" type="parTrans" cxnId="{DF91F870-68EE-447E-AA65-D54807140BC9}">
      <dgm:prSet/>
      <dgm:spPr/>
      <dgm:t>
        <a:bodyPr/>
        <a:lstStyle/>
        <a:p>
          <a:endParaRPr lang="en-US"/>
        </a:p>
      </dgm:t>
    </dgm:pt>
    <dgm:pt modelId="{AC59DC84-3216-4136-8301-923445C1FAF3}" type="sibTrans" cxnId="{DF91F870-68EE-447E-AA65-D54807140BC9}">
      <dgm:prSet/>
      <dgm:spPr/>
      <dgm:t>
        <a:bodyPr/>
        <a:lstStyle/>
        <a:p>
          <a:endParaRPr lang="en-US"/>
        </a:p>
      </dgm:t>
    </dgm:pt>
    <dgm:pt modelId="{CCB140CF-91F6-4A2D-9745-135B28548030}">
      <dgm:prSet/>
      <dgm:spPr/>
      <dgm:t>
        <a:bodyPr/>
        <a:lstStyle/>
        <a:p>
          <a:r>
            <a:rPr lang="en-CA"/>
            <a:t>7 in-person</a:t>
          </a:r>
          <a:endParaRPr lang="en-US"/>
        </a:p>
      </dgm:t>
    </dgm:pt>
    <dgm:pt modelId="{BE3F53AD-A7DE-4274-B99E-0E894A64C609}" type="parTrans" cxnId="{46CAAC1B-E364-44B0-97E6-98E9300B49D7}">
      <dgm:prSet/>
      <dgm:spPr/>
      <dgm:t>
        <a:bodyPr/>
        <a:lstStyle/>
        <a:p>
          <a:endParaRPr lang="en-US"/>
        </a:p>
      </dgm:t>
    </dgm:pt>
    <dgm:pt modelId="{00503DB0-9FC7-4205-A7D0-0D9D66CD717D}" type="sibTrans" cxnId="{46CAAC1B-E364-44B0-97E6-98E9300B49D7}">
      <dgm:prSet/>
      <dgm:spPr/>
      <dgm:t>
        <a:bodyPr/>
        <a:lstStyle/>
        <a:p>
          <a:endParaRPr lang="en-US"/>
        </a:p>
      </dgm:t>
    </dgm:pt>
    <dgm:pt modelId="{AD7AF468-A016-4028-AF35-CF7A4ACDBA90}">
      <dgm:prSet/>
      <dgm:spPr/>
      <dgm:t>
        <a:bodyPr/>
        <a:lstStyle/>
        <a:p>
          <a:r>
            <a:rPr lang="en-CA"/>
            <a:t>2 virtual</a:t>
          </a:r>
          <a:endParaRPr lang="en-US"/>
        </a:p>
      </dgm:t>
    </dgm:pt>
    <dgm:pt modelId="{14F9BD9D-FB64-4BC6-8A26-9BFD318D5B06}" type="parTrans" cxnId="{B78CA1AE-3AC9-4EA6-8684-F46CF4CDA7E6}">
      <dgm:prSet/>
      <dgm:spPr/>
      <dgm:t>
        <a:bodyPr/>
        <a:lstStyle/>
        <a:p>
          <a:endParaRPr lang="en-US"/>
        </a:p>
      </dgm:t>
    </dgm:pt>
    <dgm:pt modelId="{471C92DA-7728-4BCF-BDE7-D6A7251E42FA}" type="sibTrans" cxnId="{B78CA1AE-3AC9-4EA6-8684-F46CF4CDA7E6}">
      <dgm:prSet/>
      <dgm:spPr/>
      <dgm:t>
        <a:bodyPr/>
        <a:lstStyle/>
        <a:p>
          <a:endParaRPr lang="en-US"/>
        </a:p>
      </dgm:t>
    </dgm:pt>
    <dgm:pt modelId="{41869E66-19A4-4BFE-9DDA-7031F7573C66}">
      <dgm:prSet/>
      <dgm:spPr/>
      <dgm:t>
        <a:bodyPr/>
        <a:lstStyle/>
        <a:p>
          <a:r>
            <a:rPr lang="en-US"/>
            <a:t>Launch website</a:t>
          </a:r>
        </a:p>
      </dgm:t>
    </dgm:pt>
    <dgm:pt modelId="{B85EB917-74C8-453B-AD39-0B4DF9F618DC}" type="parTrans" cxnId="{1ADBF31A-DF89-48C8-BC27-3DDAAE79B6A9}">
      <dgm:prSet/>
      <dgm:spPr/>
      <dgm:t>
        <a:bodyPr/>
        <a:lstStyle/>
        <a:p>
          <a:endParaRPr lang="en-US"/>
        </a:p>
      </dgm:t>
    </dgm:pt>
    <dgm:pt modelId="{52885E5D-AF1B-4F95-A257-46D867C53609}" type="sibTrans" cxnId="{1ADBF31A-DF89-48C8-BC27-3DDAAE79B6A9}">
      <dgm:prSet/>
      <dgm:spPr/>
      <dgm:t>
        <a:bodyPr/>
        <a:lstStyle/>
        <a:p>
          <a:endParaRPr lang="en-US"/>
        </a:p>
      </dgm:t>
    </dgm:pt>
    <dgm:pt modelId="{48C5C591-29B6-41B6-BD69-057CC0F7ED3E}" type="pres">
      <dgm:prSet presAssocID="{D2675B87-5B36-423F-8462-7898B250C758}" presName="linearFlow" presStyleCnt="0">
        <dgm:presLayoutVars>
          <dgm:dir/>
          <dgm:animLvl val="lvl"/>
          <dgm:resizeHandles val="exact"/>
        </dgm:presLayoutVars>
      </dgm:prSet>
      <dgm:spPr/>
    </dgm:pt>
    <dgm:pt modelId="{9F09D74B-38F3-4F02-AA9F-33D1E2D8501E}" type="pres">
      <dgm:prSet presAssocID="{62288C12-04E0-41D4-AE12-DB3FB0A31F2E}" presName="composite" presStyleCnt="0"/>
      <dgm:spPr/>
    </dgm:pt>
    <dgm:pt modelId="{05ABD3FF-80FC-4B8D-8221-ED7D02C63F1D}" type="pres">
      <dgm:prSet presAssocID="{62288C12-04E0-41D4-AE12-DB3FB0A31F2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17018BD-1954-4E37-A1AC-AC88162CC2AC}" type="pres">
      <dgm:prSet presAssocID="{62288C12-04E0-41D4-AE12-DB3FB0A31F2E}" presName="parSh" presStyleLbl="node1" presStyleIdx="0" presStyleCnt="3"/>
      <dgm:spPr/>
    </dgm:pt>
    <dgm:pt modelId="{725AB3AF-BDF6-40C9-821A-66B25ECCDFFB}" type="pres">
      <dgm:prSet presAssocID="{62288C12-04E0-41D4-AE12-DB3FB0A31F2E}" presName="desTx" presStyleLbl="fgAcc1" presStyleIdx="0" presStyleCnt="3">
        <dgm:presLayoutVars>
          <dgm:bulletEnabled val="1"/>
        </dgm:presLayoutVars>
      </dgm:prSet>
      <dgm:spPr/>
    </dgm:pt>
    <dgm:pt modelId="{99CB0B4D-C767-44AE-B1B4-8DDCFEF023E0}" type="pres">
      <dgm:prSet presAssocID="{45B613CB-068D-424C-ADF5-3E366DC957C1}" presName="sibTrans" presStyleLbl="sibTrans2D1" presStyleIdx="0" presStyleCnt="2"/>
      <dgm:spPr/>
    </dgm:pt>
    <dgm:pt modelId="{CD7C01EF-B8EB-43C8-B029-357E8055748E}" type="pres">
      <dgm:prSet presAssocID="{45B613CB-068D-424C-ADF5-3E366DC957C1}" presName="connTx" presStyleLbl="sibTrans2D1" presStyleIdx="0" presStyleCnt="2"/>
      <dgm:spPr/>
    </dgm:pt>
    <dgm:pt modelId="{C9A8159E-A5FF-45A1-BF90-3AED293657CC}" type="pres">
      <dgm:prSet presAssocID="{4A1A0FA3-4CDF-4D94-BC18-FF02737C1DC5}" presName="composite" presStyleCnt="0"/>
      <dgm:spPr/>
    </dgm:pt>
    <dgm:pt modelId="{98F19270-6EF0-4128-9A90-7D0B62E2CFE1}" type="pres">
      <dgm:prSet presAssocID="{4A1A0FA3-4CDF-4D94-BC18-FF02737C1DC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F46E4CC-D45F-4EC2-BBE4-14754C76F0E5}" type="pres">
      <dgm:prSet presAssocID="{4A1A0FA3-4CDF-4D94-BC18-FF02737C1DC5}" presName="parSh" presStyleLbl="node1" presStyleIdx="1" presStyleCnt="3"/>
      <dgm:spPr/>
    </dgm:pt>
    <dgm:pt modelId="{BB7ACB2C-50E0-4803-B68E-D6739F6B8D15}" type="pres">
      <dgm:prSet presAssocID="{4A1A0FA3-4CDF-4D94-BC18-FF02737C1DC5}" presName="desTx" presStyleLbl="fgAcc1" presStyleIdx="1" presStyleCnt="3" custScaleX="110274">
        <dgm:presLayoutVars>
          <dgm:bulletEnabled val="1"/>
        </dgm:presLayoutVars>
      </dgm:prSet>
      <dgm:spPr/>
    </dgm:pt>
    <dgm:pt modelId="{8013B919-F7E1-42A2-A42F-100F8A9A7CA9}" type="pres">
      <dgm:prSet presAssocID="{80800083-7F7F-486E-9E39-E47F59D38BF5}" presName="sibTrans" presStyleLbl="sibTrans2D1" presStyleIdx="1" presStyleCnt="2"/>
      <dgm:spPr/>
    </dgm:pt>
    <dgm:pt modelId="{2847FA2E-7CBF-49B0-A2AC-6529A77ECA2F}" type="pres">
      <dgm:prSet presAssocID="{80800083-7F7F-486E-9E39-E47F59D38BF5}" presName="connTx" presStyleLbl="sibTrans2D1" presStyleIdx="1" presStyleCnt="2"/>
      <dgm:spPr/>
    </dgm:pt>
    <dgm:pt modelId="{1935867B-042A-43A8-A56A-031C014A3EE5}" type="pres">
      <dgm:prSet presAssocID="{21FAD9FA-E09D-4BA0-A728-E75789CBA83F}" presName="composite" presStyleCnt="0"/>
      <dgm:spPr/>
    </dgm:pt>
    <dgm:pt modelId="{66FBE941-416F-408E-9668-92D66D91EF40}" type="pres">
      <dgm:prSet presAssocID="{21FAD9FA-E09D-4BA0-A728-E75789CBA83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E605B6D-A79B-4D00-95EC-7BAA7D52B472}" type="pres">
      <dgm:prSet presAssocID="{21FAD9FA-E09D-4BA0-A728-E75789CBA83F}" presName="parSh" presStyleLbl="node1" presStyleIdx="2" presStyleCnt="3"/>
      <dgm:spPr/>
    </dgm:pt>
    <dgm:pt modelId="{4E3CF1E0-21F1-4AF2-BA32-4ABE7D3DB05B}" type="pres">
      <dgm:prSet presAssocID="{21FAD9FA-E09D-4BA0-A728-E75789CBA83F}" presName="desTx" presStyleLbl="fgAcc1" presStyleIdx="2" presStyleCnt="3">
        <dgm:presLayoutVars>
          <dgm:bulletEnabled val="1"/>
        </dgm:presLayoutVars>
      </dgm:prSet>
      <dgm:spPr/>
    </dgm:pt>
  </dgm:ptLst>
  <dgm:cxnLst>
    <dgm:cxn modelId="{FE73A50C-2A40-47B4-BA73-931CA9422483}" type="presOf" srcId="{CCB140CF-91F6-4A2D-9745-135B28548030}" destId="{4E3CF1E0-21F1-4AF2-BA32-4ABE7D3DB05B}" srcOrd="0" destOrd="1" presId="urn:microsoft.com/office/officeart/2005/8/layout/process3"/>
    <dgm:cxn modelId="{88EF3113-333E-42EB-B84C-6A9F2AB6351B}" type="presOf" srcId="{4A1A0FA3-4CDF-4D94-BC18-FF02737C1DC5}" destId="{98F19270-6EF0-4128-9A90-7D0B62E2CFE1}" srcOrd="0" destOrd="0" presId="urn:microsoft.com/office/officeart/2005/8/layout/process3"/>
    <dgm:cxn modelId="{150AD31A-860D-40A3-9398-96CF924E61B6}" type="presOf" srcId="{2C76B628-15CC-46DB-BEFD-E1E2824E6346}" destId="{BB7ACB2C-50E0-4803-B68E-D6739F6B8D15}" srcOrd="0" destOrd="0" presId="urn:microsoft.com/office/officeart/2005/8/layout/process3"/>
    <dgm:cxn modelId="{1ADBF31A-DF89-48C8-BC27-3DDAAE79B6A9}" srcId="{62288C12-04E0-41D4-AE12-DB3FB0A31F2E}" destId="{41869E66-19A4-4BFE-9DDA-7031F7573C66}" srcOrd="1" destOrd="0" parTransId="{B85EB917-74C8-453B-AD39-0B4DF9F618DC}" sibTransId="{52885E5D-AF1B-4F95-A257-46D867C53609}"/>
    <dgm:cxn modelId="{46CAAC1B-E364-44B0-97E6-98E9300B49D7}" srcId="{F3CA485E-8543-4543-8D50-5B08D3DF0A87}" destId="{CCB140CF-91F6-4A2D-9745-135B28548030}" srcOrd="0" destOrd="0" parTransId="{BE3F53AD-A7DE-4274-B99E-0E894A64C609}" sibTransId="{00503DB0-9FC7-4205-A7D0-0D9D66CD717D}"/>
    <dgm:cxn modelId="{B142E91D-70EC-4417-AC33-CA99EFA292EA}" type="presOf" srcId="{5BBC2652-37B7-4EFE-B7BE-7BA25F9E56AA}" destId="{BB7ACB2C-50E0-4803-B68E-D6739F6B8D15}" srcOrd="0" destOrd="2" presId="urn:microsoft.com/office/officeart/2005/8/layout/process3"/>
    <dgm:cxn modelId="{9FBB3321-3080-498C-A7A7-89B9547D32B1}" srcId="{D2675B87-5B36-423F-8462-7898B250C758}" destId="{21FAD9FA-E09D-4BA0-A728-E75789CBA83F}" srcOrd="2" destOrd="0" parTransId="{D0CD018F-0FBF-4AE5-9815-47928FACD581}" sibTransId="{1236540B-A6AD-4945-A18D-CD239AC7BFFA}"/>
    <dgm:cxn modelId="{5A74DE3E-AD05-4669-AE1E-C46F8E153813}" srcId="{D2675B87-5B36-423F-8462-7898B250C758}" destId="{4A1A0FA3-4CDF-4D94-BC18-FF02737C1DC5}" srcOrd="1" destOrd="0" parTransId="{2B96CF73-73D4-4CA1-93DC-575CF632002A}" sibTransId="{80800083-7F7F-486E-9E39-E47F59D38BF5}"/>
    <dgm:cxn modelId="{1B695367-CFC1-45D1-A205-61C98EB449DD}" type="presOf" srcId="{21FAD9FA-E09D-4BA0-A728-E75789CBA83F}" destId="{66FBE941-416F-408E-9668-92D66D91EF40}" srcOrd="0" destOrd="0" presId="urn:microsoft.com/office/officeart/2005/8/layout/process3"/>
    <dgm:cxn modelId="{E6AAA16B-330F-477A-8E8D-37590077CF22}" type="presOf" srcId="{45B613CB-068D-424C-ADF5-3E366DC957C1}" destId="{99CB0B4D-C767-44AE-B1B4-8DDCFEF023E0}" srcOrd="0" destOrd="0" presId="urn:microsoft.com/office/officeart/2005/8/layout/process3"/>
    <dgm:cxn modelId="{8C8C444D-8498-48D1-B3B0-E31D8502BA22}" srcId="{21FAD9FA-E09D-4BA0-A728-E75789CBA83F}" destId="{F3CA485E-8543-4543-8D50-5B08D3DF0A87}" srcOrd="0" destOrd="0" parTransId="{85AB57F6-57F3-4C42-8992-4EE77F918A32}" sibTransId="{C56EA32A-9DFC-455F-8192-AC4451E06152}"/>
    <dgm:cxn modelId="{D0550650-88F0-4614-8D5F-235D2EFB95C8}" type="presOf" srcId="{F3CA485E-8543-4543-8D50-5B08D3DF0A87}" destId="{4E3CF1E0-21F1-4AF2-BA32-4ABE7D3DB05B}" srcOrd="0" destOrd="0" presId="urn:microsoft.com/office/officeart/2005/8/layout/process3"/>
    <dgm:cxn modelId="{DF91F870-68EE-447E-AA65-D54807140BC9}" srcId="{4A1A0FA3-4CDF-4D94-BC18-FF02737C1DC5}" destId="{5BBC2652-37B7-4EFE-B7BE-7BA25F9E56AA}" srcOrd="2" destOrd="0" parTransId="{7BCA4131-2320-4BD8-B922-3E258D912E8D}" sibTransId="{AC59DC84-3216-4136-8301-923445C1FAF3}"/>
    <dgm:cxn modelId="{B8EF6252-7E75-4E67-882D-3F051B453A9E}" type="presOf" srcId="{80800083-7F7F-486E-9E39-E47F59D38BF5}" destId="{2847FA2E-7CBF-49B0-A2AC-6529A77ECA2F}" srcOrd="1" destOrd="0" presId="urn:microsoft.com/office/officeart/2005/8/layout/process3"/>
    <dgm:cxn modelId="{B3290953-39CF-41D1-A0BD-F87A5D009C9E}" type="presOf" srcId="{62288C12-04E0-41D4-AE12-DB3FB0A31F2E}" destId="{817018BD-1954-4E37-A1AC-AC88162CC2AC}" srcOrd="1" destOrd="0" presId="urn:microsoft.com/office/officeart/2005/8/layout/process3"/>
    <dgm:cxn modelId="{7DA65A88-7D3F-402E-BAD7-88B7B4A1446D}" srcId="{D2675B87-5B36-423F-8462-7898B250C758}" destId="{62288C12-04E0-41D4-AE12-DB3FB0A31F2E}" srcOrd="0" destOrd="0" parTransId="{9BE8B0B5-89F1-49A1-8EF4-3F30FF438C15}" sibTransId="{45B613CB-068D-424C-ADF5-3E366DC957C1}"/>
    <dgm:cxn modelId="{B882DD8F-6BB8-4567-81BA-269D556D3F56}" type="presOf" srcId="{62288C12-04E0-41D4-AE12-DB3FB0A31F2E}" destId="{05ABD3FF-80FC-4B8D-8221-ED7D02C63F1D}" srcOrd="0" destOrd="0" presId="urn:microsoft.com/office/officeart/2005/8/layout/process3"/>
    <dgm:cxn modelId="{8C339791-B7E4-489D-97B0-5A8A61623721}" type="presOf" srcId="{41869E66-19A4-4BFE-9DDA-7031F7573C66}" destId="{725AB3AF-BDF6-40C9-821A-66B25ECCDFFB}" srcOrd="0" destOrd="1" presId="urn:microsoft.com/office/officeart/2005/8/layout/process3"/>
    <dgm:cxn modelId="{FE1109A1-33DD-42E3-928B-4114B6C4C9AF}" type="presOf" srcId="{D2675B87-5B36-423F-8462-7898B250C758}" destId="{48C5C591-29B6-41B6-BD69-057CC0F7ED3E}" srcOrd="0" destOrd="0" presId="urn:microsoft.com/office/officeart/2005/8/layout/process3"/>
    <dgm:cxn modelId="{871BF1A3-A154-409C-891A-847376590BF8}" type="presOf" srcId="{45B613CB-068D-424C-ADF5-3E366DC957C1}" destId="{CD7C01EF-B8EB-43C8-B029-357E8055748E}" srcOrd="1" destOrd="0" presId="urn:microsoft.com/office/officeart/2005/8/layout/process3"/>
    <dgm:cxn modelId="{B78CA1AE-3AC9-4EA6-8684-F46CF4CDA7E6}" srcId="{F3CA485E-8543-4543-8D50-5B08D3DF0A87}" destId="{AD7AF468-A016-4028-AF35-CF7A4ACDBA90}" srcOrd="1" destOrd="0" parTransId="{14F9BD9D-FB64-4BC6-8A26-9BFD318D5B06}" sibTransId="{471C92DA-7728-4BCF-BDE7-D6A7251E42FA}"/>
    <dgm:cxn modelId="{BC23D9B5-8E3E-48AB-93C4-38188E5862BF}" type="presOf" srcId="{21FAD9FA-E09D-4BA0-A728-E75789CBA83F}" destId="{FE605B6D-A79B-4D00-95EC-7BAA7D52B472}" srcOrd="1" destOrd="0" presId="urn:microsoft.com/office/officeart/2005/8/layout/process3"/>
    <dgm:cxn modelId="{F6C246B6-357C-4B45-A261-7622975C7998}" type="presOf" srcId="{80800083-7F7F-486E-9E39-E47F59D38BF5}" destId="{8013B919-F7E1-42A2-A42F-100F8A9A7CA9}" srcOrd="0" destOrd="0" presId="urn:microsoft.com/office/officeart/2005/8/layout/process3"/>
    <dgm:cxn modelId="{B951B6B6-862D-4711-9416-8DC8C5AF21B1}" type="presOf" srcId="{4A1A0FA3-4CDF-4D94-BC18-FF02737C1DC5}" destId="{0F46E4CC-D45F-4EC2-BBE4-14754C76F0E5}" srcOrd="1" destOrd="0" presId="urn:microsoft.com/office/officeart/2005/8/layout/process3"/>
    <dgm:cxn modelId="{0FBD28B7-DF30-4E06-9EA4-C8996A4A916A}" type="presOf" srcId="{AD7AF468-A016-4028-AF35-CF7A4ACDBA90}" destId="{4E3CF1E0-21F1-4AF2-BA32-4ABE7D3DB05B}" srcOrd="0" destOrd="2" presId="urn:microsoft.com/office/officeart/2005/8/layout/process3"/>
    <dgm:cxn modelId="{F8F582B8-7598-44FF-8419-5694DA573281}" srcId="{4A1A0FA3-4CDF-4D94-BC18-FF02737C1DC5}" destId="{2C76B628-15CC-46DB-BEFD-E1E2824E6346}" srcOrd="0" destOrd="0" parTransId="{A9AF1417-B716-4B41-A3D6-FC9C958C8D9A}" sibTransId="{4EFF980D-5F00-405B-9283-453C4528EB59}"/>
    <dgm:cxn modelId="{7B92CCE7-A79F-44E8-AA8D-A2E3C1A44A76}" type="presOf" srcId="{CBB79FBA-13C5-4267-AECE-FF8AE13E32A6}" destId="{BB7ACB2C-50E0-4803-B68E-D6739F6B8D15}" srcOrd="0" destOrd="1" presId="urn:microsoft.com/office/officeart/2005/8/layout/process3"/>
    <dgm:cxn modelId="{210398E9-86F9-4BE2-A994-FCAC6C2AED26}" srcId="{62288C12-04E0-41D4-AE12-DB3FB0A31F2E}" destId="{D874938C-47D3-4AAC-BAFE-758EE69E7620}" srcOrd="0" destOrd="0" parTransId="{1D8CD8F4-BD6A-4E65-9699-BE9080A32B02}" sibTransId="{F1AE1E96-8471-4883-A69D-27869B93C2A5}"/>
    <dgm:cxn modelId="{72A7EAEC-3851-420F-B6FF-48526716FA47}" srcId="{4A1A0FA3-4CDF-4D94-BC18-FF02737C1DC5}" destId="{CBB79FBA-13C5-4267-AECE-FF8AE13E32A6}" srcOrd="1" destOrd="0" parTransId="{33C68EB2-F2FE-45D6-A724-20FF9F8142CC}" sibTransId="{6BB9797C-A9A8-456E-9E70-C0C10A585056}"/>
    <dgm:cxn modelId="{7FA3EFED-4C76-4253-9D70-2C6C6773A671}" type="presOf" srcId="{D874938C-47D3-4AAC-BAFE-758EE69E7620}" destId="{725AB3AF-BDF6-40C9-821A-66B25ECCDFFB}" srcOrd="0" destOrd="0" presId="urn:microsoft.com/office/officeart/2005/8/layout/process3"/>
    <dgm:cxn modelId="{F8C43D85-6FA4-45F2-8EED-3EBC6BE097DB}" type="presParOf" srcId="{48C5C591-29B6-41B6-BD69-057CC0F7ED3E}" destId="{9F09D74B-38F3-4F02-AA9F-33D1E2D8501E}" srcOrd="0" destOrd="0" presId="urn:microsoft.com/office/officeart/2005/8/layout/process3"/>
    <dgm:cxn modelId="{8F70754D-6C46-4304-B4D1-C997BC76F32E}" type="presParOf" srcId="{9F09D74B-38F3-4F02-AA9F-33D1E2D8501E}" destId="{05ABD3FF-80FC-4B8D-8221-ED7D02C63F1D}" srcOrd="0" destOrd="0" presId="urn:microsoft.com/office/officeart/2005/8/layout/process3"/>
    <dgm:cxn modelId="{AC4DC3C3-F69F-45CA-AAD0-F053D373E29F}" type="presParOf" srcId="{9F09D74B-38F3-4F02-AA9F-33D1E2D8501E}" destId="{817018BD-1954-4E37-A1AC-AC88162CC2AC}" srcOrd="1" destOrd="0" presId="urn:microsoft.com/office/officeart/2005/8/layout/process3"/>
    <dgm:cxn modelId="{612FB5C1-95D4-45E2-AA13-1BCEB5D5AC63}" type="presParOf" srcId="{9F09D74B-38F3-4F02-AA9F-33D1E2D8501E}" destId="{725AB3AF-BDF6-40C9-821A-66B25ECCDFFB}" srcOrd="2" destOrd="0" presId="urn:microsoft.com/office/officeart/2005/8/layout/process3"/>
    <dgm:cxn modelId="{24E70ADE-4443-4556-A09F-1472F042FE1D}" type="presParOf" srcId="{48C5C591-29B6-41B6-BD69-057CC0F7ED3E}" destId="{99CB0B4D-C767-44AE-B1B4-8DDCFEF023E0}" srcOrd="1" destOrd="0" presId="urn:microsoft.com/office/officeart/2005/8/layout/process3"/>
    <dgm:cxn modelId="{B3BE1BF7-E682-49C4-BEB8-A56AC8AB558E}" type="presParOf" srcId="{99CB0B4D-C767-44AE-B1B4-8DDCFEF023E0}" destId="{CD7C01EF-B8EB-43C8-B029-357E8055748E}" srcOrd="0" destOrd="0" presId="urn:microsoft.com/office/officeart/2005/8/layout/process3"/>
    <dgm:cxn modelId="{136D9F15-9225-48F3-B2C8-6BC428FBF821}" type="presParOf" srcId="{48C5C591-29B6-41B6-BD69-057CC0F7ED3E}" destId="{C9A8159E-A5FF-45A1-BF90-3AED293657CC}" srcOrd="2" destOrd="0" presId="urn:microsoft.com/office/officeart/2005/8/layout/process3"/>
    <dgm:cxn modelId="{50169486-29D5-4866-BF9F-EE04DB987ECF}" type="presParOf" srcId="{C9A8159E-A5FF-45A1-BF90-3AED293657CC}" destId="{98F19270-6EF0-4128-9A90-7D0B62E2CFE1}" srcOrd="0" destOrd="0" presId="urn:microsoft.com/office/officeart/2005/8/layout/process3"/>
    <dgm:cxn modelId="{5A5A00E1-05FF-4742-A686-9A30001065F3}" type="presParOf" srcId="{C9A8159E-A5FF-45A1-BF90-3AED293657CC}" destId="{0F46E4CC-D45F-4EC2-BBE4-14754C76F0E5}" srcOrd="1" destOrd="0" presId="urn:microsoft.com/office/officeart/2005/8/layout/process3"/>
    <dgm:cxn modelId="{ACD09282-6EBA-463A-8C5E-2CCA8DED71E9}" type="presParOf" srcId="{C9A8159E-A5FF-45A1-BF90-3AED293657CC}" destId="{BB7ACB2C-50E0-4803-B68E-D6739F6B8D15}" srcOrd="2" destOrd="0" presId="urn:microsoft.com/office/officeart/2005/8/layout/process3"/>
    <dgm:cxn modelId="{7FB73D33-C081-48B5-A8BC-3E0899D0C707}" type="presParOf" srcId="{48C5C591-29B6-41B6-BD69-057CC0F7ED3E}" destId="{8013B919-F7E1-42A2-A42F-100F8A9A7CA9}" srcOrd="3" destOrd="0" presId="urn:microsoft.com/office/officeart/2005/8/layout/process3"/>
    <dgm:cxn modelId="{3032700F-118E-4FE7-9DCB-8F547BCC5BEF}" type="presParOf" srcId="{8013B919-F7E1-42A2-A42F-100F8A9A7CA9}" destId="{2847FA2E-7CBF-49B0-A2AC-6529A77ECA2F}" srcOrd="0" destOrd="0" presId="urn:microsoft.com/office/officeart/2005/8/layout/process3"/>
    <dgm:cxn modelId="{4917A010-FFAE-4D6C-98B1-5273247170DB}" type="presParOf" srcId="{48C5C591-29B6-41B6-BD69-057CC0F7ED3E}" destId="{1935867B-042A-43A8-A56A-031C014A3EE5}" srcOrd="4" destOrd="0" presId="urn:microsoft.com/office/officeart/2005/8/layout/process3"/>
    <dgm:cxn modelId="{4BB838D0-F462-435C-B57B-F1199BD5CC91}" type="presParOf" srcId="{1935867B-042A-43A8-A56A-031C014A3EE5}" destId="{66FBE941-416F-408E-9668-92D66D91EF40}" srcOrd="0" destOrd="0" presId="urn:microsoft.com/office/officeart/2005/8/layout/process3"/>
    <dgm:cxn modelId="{5598C075-46F4-4A9B-844E-B9C7490F2B4A}" type="presParOf" srcId="{1935867B-042A-43A8-A56A-031C014A3EE5}" destId="{FE605B6D-A79B-4D00-95EC-7BAA7D52B472}" srcOrd="1" destOrd="0" presId="urn:microsoft.com/office/officeart/2005/8/layout/process3"/>
    <dgm:cxn modelId="{46D982F2-A0A2-4461-971D-1332FB7E9357}" type="presParOf" srcId="{1935867B-042A-43A8-A56A-031C014A3EE5}" destId="{4E3CF1E0-21F1-4AF2-BA32-4ABE7D3DB0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AA195-35AC-49CA-A0EA-356D39E7C15C}">
      <dsp:nvSpPr>
        <dsp:cNvPr id="0" name=""/>
        <dsp:cNvSpPr/>
      </dsp:nvSpPr>
      <dsp:spPr>
        <a:xfrm>
          <a:off x="-3298031" y="-507335"/>
          <a:ext cx="3932899" cy="3932899"/>
        </a:xfrm>
        <a:prstGeom prst="blockArc">
          <a:avLst>
            <a:gd name="adj1" fmla="val 18900000"/>
            <a:gd name="adj2" fmla="val 2700000"/>
            <a:gd name="adj3" fmla="val 549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4D5A0-0843-4860-9922-29B1027C0131}">
      <dsp:nvSpPr>
        <dsp:cNvPr id="0" name=""/>
        <dsp:cNvSpPr/>
      </dsp:nvSpPr>
      <dsp:spPr>
        <a:xfrm>
          <a:off x="332941" y="224353"/>
          <a:ext cx="6676387" cy="44894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634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1600" kern="1200" dirty="0">
              <a:latin typeface="+mj-lt"/>
              <a:cs typeface="Calibri"/>
            </a:rPr>
            <a:t>Recognition of on-going presence and rights of Indigenous peoples in B.C.</a:t>
          </a:r>
          <a:endParaRPr lang="en-CA" sz="1600" kern="1200" dirty="0"/>
        </a:p>
      </dsp:txBody>
      <dsp:txXfrm>
        <a:off x="332941" y="224353"/>
        <a:ext cx="6676387" cy="448940"/>
      </dsp:txXfrm>
    </dsp:sp>
    <dsp:sp modelId="{C8F38F92-9638-4DB7-AFA4-C7F284CE45F9}">
      <dsp:nvSpPr>
        <dsp:cNvPr id="0" name=""/>
        <dsp:cNvSpPr/>
      </dsp:nvSpPr>
      <dsp:spPr>
        <a:xfrm>
          <a:off x="52353" y="168235"/>
          <a:ext cx="561175" cy="5611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42835-004E-4400-B268-FBA54EB0EE7D}">
      <dsp:nvSpPr>
        <dsp:cNvPr id="0" name=""/>
        <dsp:cNvSpPr/>
      </dsp:nvSpPr>
      <dsp:spPr>
        <a:xfrm>
          <a:off x="590328" y="897880"/>
          <a:ext cx="6418999" cy="448940"/>
        </a:xfrm>
        <a:prstGeom prst="rect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634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>
              <a:latin typeface="+mj-lt"/>
            </a:rPr>
            <a:t>Addressing past and on-going harms and healing</a:t>
          </a:r>
          <a:endParaRPr lang="en-CA" sz="1700" kern="1200" dirty="0">
            <a:latin typeface="+mj-lt"/>
            <a:cs typeface="Calibri"/>
          </a:endParaRPr>
        </a:p>
      </dsp:txBody>
      <dsp:txXfrm>
        <a:off x="590328" y="897880"/>
        <a:ext cx="6418999" cy="448940"/>
      </dsp:txXfrm>
    </dsp:sp>
    <dsp:sp modelId="{E8DDF63B-4CB5-4B16-B31A-464736ADE747}">
      <dsp:nvSpPr>
        <dsp:cNvPr id="0" name=""/>
        <dsp:cNvSpPr/>
      </dsp:nvSpPr>
      <dsp:spPr>
        <a:xfrm>
          <a:off x="309741" y="841763"/>
          <a:ext cx="561175" cy="5611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B754C-6543-4CD9-A5D4-9BB9D8C38944}">
      <dsp:nvSpPr>
        <dsp:cNvPr id="0" name=""/>
        <dsp:cNvSpPr/>
      </dsp:nvSpPr>
      <dsp:spPr>
        <a:xfrm>
          <a:off x="590328" y="1571407"/>
          <a:ext cx="6418999" cy="448940"/>
        </a:xfrm>
        <a:prstGeom prst="rect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634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1600" kern="1200">
              <a:latin typeface="+mj-lt"/>
              <a:cs typeface="Calibri"/>
            </a:rPr>
            <a:t>Supporting strong and healthy communities</a:t>
          </a:r>
          <a:endParaRPr lang="en-CA" sz="1600" kern="1200"/>
        </a:p>
      </dsp:txBody>
      <dsp:txXfrm>
        <a:off x="590328" y="1571407"/>
        <a:ext cx="6418999" cy="448940"/>
      </dsp:txXfrm>
    </dsp:sp>
    <dsp:sp modelId="{08EDB442-AFE8-43EF-AF53-176EB50A32CD}">
      <dsp:nvSpPr>
        <dsp:cNvPr id="0" name=""/>
        <dsp:cNvSpPr/>
      </dsp:nvSpPr>
      <dsp:spPr>
        <a:xfrm>
          <a:off x="309741" y="1515290"/>
          <a:ext cx="561175" cy="5611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F875F-BAAC-4C30-8F62-8DBDA4EFFA5D}">
      <dsp:nvSpPr>
        <dsp:cNvPr id="0" name=""/>
        <dsp:cNvSpPr/>
      </dsp:nvSpPr>
      <dsp:spPr>
        <a:xfrm>
          <a:off x="332941" y="2244935"/>
          <a:ext cx="6676387" cy="448940"/>
        </a:xfrm>
        <a:prstGeom prst="rect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634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1600" kern="1200">
              <a:latin typeface="+mj-lt"/>
              <a:cs typeface="Calibri"/>
            </a:rPr>
            <a:t>Advancing self-determination</a:t>
          </a:r>
          <a:endParaRPr lang="en-CA" sz="1600" kern="1200"/>
        </a:p>
      </dsp:txBody>
      <dsp:txXfrm>
        <a:off x="332941" y="2244935"/>
        <a:ext cx="6676387" cy="448940"/>
      </dsp:txXfrm>
    </dsp:sp>
    <dsp:sp modelId="{F4D5A567-258E-4A67-9856-11A8147D5676}">
      <dsp:nvSpPr>
        <dsp:cNvPr id="0" name=""/>
        <dsp:cNvSpPr/>
      </dsp:nvSpPr>
      <dsp:spPr>
        <a:xfrm>
          <a:off x="52353" y="2188817"/>
          <a:ext cx="561175" cy="5611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B3419-675C-458E-9D21-99354A08BFB3}">
      <dsp:nvSpPr>
        <dsp:cNvPr id="0" name=""/>
        <dsp:cNvSpPr/>
      </dsp:nvSpPr>
      <dsp:spPr>
        <a:xfrm>
          <a:off x="2827" y="621478"/>
          <a:ext cx="1646039" cy="6584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/>
            <a:t>2007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/>
            <a:t>Adopted by UN General Assembly</a:t>
          </a:r>
        </a:p>
      </dsp:txBody>
      <dsp:txXfrm>
        <a:off x="332035" y="621478"/>
        <a:ext cx="987624" cy="658415"/>
      </dsp:txXfrm>
    </dsp:sp>
    <dsp:sp modelId="{DC9C2501-925D-42E8-836B-62203DCD26B8}">
      <dsp:nvSpPr>
        <dsp:cNvPr id="0" name=""/>
        <dsp:cNvSpPr/>
      </dsp:nvSpPr>
      <dsp:spPr>
        <a:xfrm>
          <a:off x="1484262" y="621478"/>
          <a:ext cx="1646039" cy="6584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/>
            <a:t>2016 &amp; 2017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/>
            <a:t> Canada and B.C. support UNDRIP</a:t>
          </a:r>
        </a:p>
      </dsp:txBody>
      <dsp:txXfrm>
        <a:off x="1813470" y="621478"/>
        <a:ext cx="987624" cy="658415"/>
      </dsp:txXfrm>
    </dsp:sp>
    <dsp:sp modelId="{EB50F30C-CE27-43D1-AB2A-114FA451B3C2}">
      <dsp:nvSpPr>
        <dsp:cNvPr id="0" name=""/>
        <dsp:cNvSpPr/>
      </dsp:nvSpPr>
      <dsp:spPr>
        <a:xfrm>
          <a:off x="2965698" y="621478"/>
          <a:ext cx="1646039" cy="6584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2019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Adopted by BC under the Declaration Act</a:t>
          </a:r>
        </a:p>
      </dsp:txBody>
      <dsp:txXfrm>
        <a:off x="3294906" y="621478"/>
        <a:ext cx="987624" cy="658415"/>
      </dsp:txXfrm>
    </dsp:sp>
    <dsp:sp modelId="{107B4D8F-C320-4A17-9E61-3949C19B41AA}">
      <dsp:nvSpPr>
        <dsp:cNvPr id="0" name=""/>
        <dsp:cNvSpPr/>
      </dsp:nvSpPr>
      <dsp:spPr>
        <a:xfrm>
          <a:off x="4447133" y="621478"/>
          <a:ext cx="1646039" cy="6584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/>
            <a:t>2021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/>
            <a:t>Adopted by Canada under UNDRIP Act </a:t>
          </a:r>
        </a:p>
      </dsp:txBody>
      <dsp:txXfrm>
        <a:off x="4776341" y="621478"/>
        <a:ext cx="987624" cy="658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018BD-1954-4E37-A1AC-AC88162CC2AC}">
      <dsp:nvSpPr>
        <dsp:cNvPr id="0" name=""/>
        <dsp:cNvSpPr/>
      </dsp:nvSpPr>
      <dsp:spPr>
        <a:xfrm>
          <a:off x="988" y="298977"/>
          <a:ext cx="1807207" cy="8797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Planning: </a:t>
          </a:r>
          <a:br>
            <a:rPr lang="en-US" sz="1500" kern="1200"/>
          </a:br>
          <a:r>
            <a:rPr lang="en-US" sz="1500" kern="1200"/>
            <a:t>Oct – Dec 2022</a:t>
          </a:r>
        </a:p>
      </dsp:txBody>
      <dsp:txXfrm>
        <a:off x="988" y="298977"/>
        <a:ext cx="1807207" cy="586531"/>
      </dsp:txXfrm>
    </dsp:sp>
    <dsp:sp modelId="{725AB3AF-BDF6-40C9-821A-66B25ECCDFFB}">
      <dsp:nvSpPr>
        <dsp:cNvPr id="0" name=""/>
        <dsp:cNvSpPr/>
      </dsp:nvSpPr>
      <dsp:spPr>
        <a:xfrm>
          <a:off x="371139" y="885508"/>
          <a:ext cx="1807207" cy="24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Engagement plan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Launch website</a:t>
          </a:r>
        </a:p>
      </dsp:txBody>
      <dsp:txXfrm>
        <a:off x="424070" y="938439"/>
        <a:ext cx="1701345" cy="2378138"/>
      </dsp:txXfrm>
    </dsp:sp>
    <dsp:sp modelId="{99CB0B4D-C767-44AE-B1B4-8DDCFEF023E0}">
      <dsp:nvSpPr>
        <dsp:cNvPr id="0" name=""/>
        <dsp:cNvSpPr/>
      </dsp:nvSpPr>
      <dsp:spPr>
        <a:xfrm>
          <a:off x="2082162" y="367271"/>
          <a:ext cx="580808" cy="449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082162" y="457259"/>
        <a:ext cx="445825" cy="269966"/>
      </dsp:txXfrm>
    </dsp:sp>
    <dsp:sp modelId="{0F46E4CC-D45F-4EC2-BBE4-14754C76F0E5}">
      <dsp:nvSpPr>
        <dsp:cNvPr id="0" name=""/>
        <dsp:cNvSpPr/>
      </dsp:nvSpPr>
      <dsp:spPr>
        <a:xfrm>
          <a:off x="2904060" y="298977"/>
          <a:ext cx="1807207" cy="879797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Outreach: </a:t>
          </a:r>
          <a:br>
            <a:rPr lang="en-US" sz="1500" kern="1200"/>
          </a:br>
          <a:r>
            <a:rPr lang="en-US" sz="1500" kern="1200"/>
            <a:t>Jan – Feb 2023</a:t>
          </a:r>
        </a:p>
      </dsp:txBody>
      <dsp:txXfrm>
        <a:off x="2904060" y="298977"/>
        <a:ext cx="1807207" cy="586531"/>
      </dsp:txXfrm>
    </dsp:sp>
    <dsp:sp modelId="{BB7ACB2C-50E0-4803-B68E-D6739F6B8D15}">
      <dsp:nvSpPr>
        <dsp:cNvPr id="0" name=""/>
        <dsp:cNvSpPr/>
      </dsp:nvSpPr>
      <dsp:spPr>
        <a:xfrm>
          <a:off x="3181375" y="885508"/>
          <a:ext cx="1992880" cy="24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Local gov presentations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Announcement of parks and public engagement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kern="1200"/>
            <a:t>Letters/meetings with interest holders and groups</a:t>
          </a:r>
          <a:endParaRPr lang="en-US" sz="1500" kern="1200"/>
        </a:p>
      </dsp:txBody>
      <dsp:txXfrm>
        <a:off x="3239744" y="943877"/>
        <a:ext cx="1876142" cy="2367262"/>
      </dsp:txXfrm>
    </dsp:sp>
    <dsp:sp modelId="{8013B919-F7E1-42A2-A42F-100F8A9A7CA9}">
      <dsp:nvSpPr>
        <dsp:cNvPr id="0" name=""/>
        <dsp:cNvSpPr/>
      </dsp:nvSpPr>
      <dsp:spPr>
        <a:xfrm>
          <a:off x="5008444" y="367271"/>
          <a:ext cx="630011" cy="449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008444" y="457259"/>
        <a:ext cx="495028" cy="269966"/>
      </dsp:txXfrm>
    </dsp:sp>
    <dsp:sp modelId="{FE605B6D-A79B-4D00-95EC-7BAA7D52B472}">
      <dsp:nvSpPr>
        <dsp:cNvPr id="0" name=""/>
        <dsp:cNvSpPr/>
      </dsp:nvSpPr>
      <dsp:spPr>
        <a:xfrm>
          <a:off x="5899969" y="298977"/>
          <a:ext cx="1807207" cy="87979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Engagement:  </a:t>
          </a:r>
          <a:br>
            <a:rPr lang="en-US" sz="1500" kern="1200"/>
          </a:br>
          <a:r>
            <a:rPr lang="en-US" sz="1500" kern="1200"/>
            <a:t>Feb – Apr 2023</a:t>
          </a:r>
        </a:p>
      </dsp:txBody>
      <dsp:txXfrm>
        <a:off x="5899969" y="298977"/>
        <a:ext cx="1807207" cy="586531"/>
      </dsp:txXfrm>
    </dsp:sp>
    <dsp:sp modelId="{4E3CF1E0-21F1-4AF2-BA32-4ABE7D3DB05B}">
      <dsp:nvSpPr>
        <dsp:cNvPr id="0" name=""/>
        <dsp:cNvSpPr/>
      </dsp:nvSpPr>
      <dsp:spPr>
        <a:xfrm>
          <a:off x="6270120" y="885508"/>
          <a:ext cx="1807207" cy="24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Open houses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kern="1200"/>
            <a:t>7 in-person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kern="1200"/>
            <a:t>2 virtual</a:t>
          </a:r>
          <a:endParaRPr lang="en-US" sz="1500" kern="1200"/>
        </a:p>
      </dsp:txBody>
      <dsp:txXfrm>
        <a:off x="6323051" y="938439"/>
        <a:ext cx="1701345" cy="2378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19995-FDB2-4314-9248-FE9B19C9A0D3}" type="datetimeFigureOut">
              <a:rPr lang="en-CA" smtClean="0"/>
              <a:t>2023-02-22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05A42-EB97-4DC1-B7C8-CBD7C7C641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42516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C7380D-6423-2543-90C2-389180713FE1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C00811-EBE1-994E-8303-FEC7CCB58D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646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Territorial acknowledgement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00811-EBE1-994E-8303-FEC7CCB58D4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715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A8A5-F9E4-4E59-BA8F-A4C65C51DF2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2302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CA">
                <a:latin typeface="Calibri" panose="020F0502020204030204" pitchFamily="34" charset="0"/>
              </a:rPr>
              <a:t>slide</a:t>
            </a:r>
            <a:fld id="{4B3229AB-E154-4A07-8894-D62A9B84957D}" type="slidenum">
              <a:rPr lang="en-CA" smtClean="0">
                <a:latin typeface="Calibri" panose="020F0502020204030204" pitchFamily="34" charset="0"/>
              </a:rPr>
              <a:pPr/>
              <a:t>11</a:t>
            </a:fld>
            <a:endParaRPr lang="en-C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43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/>
              <a:t>Five First Nations, Five treaties, common table.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CA">
                <a:latin typeface="Calibri" panose="020F0502020204030204" pitchFamily="34" charset="0"/>
              </a:rPr>
              <a:t>slide</a:t>
            </a:r>
            <a:fld id="{4B3229AB-E154-4A07-8894-D62A9B84957D}" type="slidenum">
              <a:rPr lang="en-CA" smtClean="0">
                <a:latin typeface="Calibri" panose="020F0502020204030204" pitchFamily="34" charset="0"/>
              </a:rPr>
              <a:pPr/>
              <a:t>12</a:t>
            </a:fld>
            <a:endParaRPr lang="en-C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90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CA">
                <a:latin typeface="Calibri" panose="020F0502020204030204" pitchFamily="34" charset="0"/>
              </a:rPr>
              <a:t>slide</a:t>
            </a:r>
            <a:fld id="{4B3229AB-E154-4A07-8894-D62A9B84957D}" type="slidenum">
              <a:rPr lang="en-CA" smtClean="0">
                <a:latin typeface="Calibri" panose="020F0502020204030204" pitchFamily="34" charset="0"/>
              </a:rPr>
              <a:pPr/>
              <a:t>13</a:t>
            </a:fld>
            <a:endParaRPr lang="en-C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36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Territories extend south of the Canadian border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CA">
                <a:latin typeface="Calibri" panose="020F0502020204030204" pitchFamily="34" charset="0"/>
              </a:rPr>
              <a:t>slide</a:t>
            </a:r>
            <a:fld id="{4B3229AB-E154-4A07-8894-D62A9B84957D}" type="slidenum">
              <a:rPr lang="en-CA" smtClean="0">
                <a:latin typeface="Calibri" panose="020F0502020204030204" pitchFamily="34" charset="0"/>
              </a:rPr>
              <a:pPr/>
              <a:t>14</a:t>
            </a:fld>
            <a:endParaRPr lang="en-C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6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A8A5-F9E4-4E59-BA8F-A4C65C51DF2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7000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CA">
                <a:latin typeface="Calibri" panose="020F0502020204030204" pitchFamily="34" charset="0"/>
              </a:rPr>
              <a:t>slide</a:t>
            </a:r>
            <a:fld id="{4B3229AB-E154-4A07-8894-D62A9B84957D}" type="slidenum">
              <a:rPr lang="en-CA" smtClean="0">
                <a:latin typeface="Calibri" panose="020F0502020204030204" pitchFamily="34" charset="0"/>
              </a:rPr>
              <a:pPr/>
              <a:t>16</a:t>
            </a:fld>
            <a:endParaRPr lang="en-C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06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CA">
                <a:latin typeface="Calibri" panose="020F0502020204030204" pitchFamily="34" charset="0"/>
              </a:rPr>
              <a:t>slide</a:t>
            </a:r>
            <a:fld id="{4B3229AB-E154-4A07-8894-D62A9B84957D}" type="slidenum">
              <a:rPr lang="en-CA" smtClean="0">
                <a:latin typeface="Calibri" panose="020F0502020204030204" pitchFamily="34" charset="0"/>
              </a:rPr>
              <a:pPr/>
              <a:t>17</a:t>
            </a:fld>
            <a:endParaRPr lang="en-C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89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  <a:latin typeface="BC Sans" pitchFamily="2" charset="0"/>
                <a:ea typeface="Times New Roman" panose="02020603050405020304" pitchFamily="18" charset="0"/>
              </a:rPr>
              <a:t>In 2017, a land swap/boundary adjustment agreement was reached between the Beecher Bay (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SC’IA⁄NEW)</a:t>
            </a:r>
            <a:r>
              <a:rPr lang="en-CA" dirty="0">
                <a:solidFill>
                  <a:schemeClr val="tx2"/>
                </a:solidFill>
                <a:latin typeface="BC Sans" pitchFamily="2" charset="0"/>
                <a:ea typeface="Times New Roman" panose="02020603050405020304" pitchFamily="18" charset="0"/>
              </a:rPr>
              <a:t>, Langford, and Metchosin.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CA">
                <a:latin typeface="Calibri" panose="020F0502020204030204" pitchFamily="34" charset="0"/>
              </a:rPr>
              <a:t>slide</a:t>
            </a:r>
            <a:fld id="{4B3229AB-E154-4A07-8894-D62A9B84957D}" type="slidenum">
              <a:rPr lang="en-CA" smtClean="0">
                <a:latin typeface="Calibri" panose="020F0502020204030204" pitchFamily="34" charset="0"/>
              </a:rPr>
              <a:pPr/>
              <a:t>18</a:t>
            </a:fld>
            <a:endParaRPr lang="en-C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779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CA">
                <a:latin typeface="Calibri" panose="020F0502020204030204" pitchFamily="34" charset="0"/>
              </a:rPr>
              <a:t>slide</a:t>
            </a:r>
            <a:fld id="{4B3229AB-E154-4A07-8894-D62A9B84957D}" type="slidenum">
              <a:rPr lang="en-CA" smtClean="0">
                <a:latin typeface="Calibri" panose="020F0502020204030204" pitchFamily="34" charset="0"/>
              </a:rPr>
              <a:pPr/>
              <a:t>19</a:t>
            </a:fld>
            <a:endParaRPr lang="en-C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08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A8A5-F9E4-4E59-BA8F-A4C65C51DF2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7341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CA">
                <a:latin typeface="Calibri" panose="020F0502020204030204" pitchFamily="34" charset="0"/>
              </a:rPr>
              <a:t>slide</a:t>
            </a:r>
            <a:fld id="{4B3229AB-E154-4A07-8894-D62A9B84957D}" type="slidenum">
              <a:rPr lang="en-CA" smtClean="0">
                <a:latin typeface="Calibri" panose="020F0502020204030204" pitchFamily="34" charset="0"/>
              </a:rPr>
              <a:pPr/>
              <a:t>20</a:t>
            </a:fld>
            <a:endParaRPr lang="en-C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02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CA">
                <a:latin typeface="Calibri" panose="020F0502020204030204" pitchFamily="34" charset="0"/>
              </a:rPr>
              <a:t>slide</a:t>
            </a:r>
            <a:fld id="{4B3229AB-E154-4A07-8894-D62A9B84957D}" type="slidenum">
              <a:rPr lang="en-CA" smtClean="0">
                <a:latin typeface="Calibri" panose="020F0502020204030204" pitchFamily="34" charset="0"/>
              </a:rPr>
              <a:pPr/>
              <a:t>21</a:t>
            </a:fld>
            <a:endParaRPr lang="en-C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76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A8A5-F9E4-4E59-BA8F-A4C65C51DF2E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0991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A8A5-F9E4-4E59-BA8F-A4C65C51DF2E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8119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A8A5-F9E4-4E59-BA8F-A4C65C51DF2E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263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A8A5-F9E4-4E59-BA8F-A4C65C51DF2E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1095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A8A5-F9E4-4E59-BA8F-A4C65C51DF2E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5174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A8A5-F9E4-4E59-BA8F-A4C65C51DF2E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2524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CA">
                <a:latin typeface="Calibri" panose="020F0502020204030204" pitchFamily="34" charset="0"/>
              </a:rPr>
              <a:t>slide</a:t>
            </a:r>
            <a:fld id="{4B3229AB-E154-4A07-8894-D62A9B84957D}" type="slidenum">
              <a:rPr lang="en-CA" smtClean="0">
                <a:latin typeface="Calibri" panose="020F0502020204030204" pitchFamily="34" charset="0"/>
              </a:rPr>
              <a:pPr/>
              <a:t>28</a:t>
            </a:fld>
            <a:endParaRPr lang="en-C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089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[Not a TTA Member Nation]. This is a first step towards a more comprehensive reconciliation discussions. Future negotiations with Esquimalt Nation will include governance, shared decision-making and additional lands.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CA">
                <a:latin typeface="Calibri" panose="020F0502020204030204" pitchFamily="34" charset="0"/>
              </a:rPr>
              <a:t>slide</a:t>
            </a:r>
            <a:fld id="{4B3229AB-E154-4A07-8894-D62A9B84957D}" type="slidenum">
              <a:rPr lang="en-CA" smtClean="0">
                <a:latin typeface="Calibri" panose="020F0502020204030204" pitchFamily="34" charset="0"/>
              </a:rPr>
              <a:pPr/>
              <a:t>29</a:t>
            </a:fld>
            <a:endParaRPr lang="en-C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52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A8A5-F9E4-4E59-BA8F-A4C65C51DF2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40245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CA">
                <a:latin typeface="Calibri" panose="020F0502020204030204" pitchFamily="34" charset="0"/>
              </a:rPr>
              <a:t>slide</a:t>
            </a:r>
            <a:fld id="{4B3229AB-E154-4A07-8894-D62A9B84957D}" type="slidenum">
              <a:rPr lang="en-CA" smtClean="0">
                <a:latin typeface="Calibri" panose="020F0502020204030204" pitchFamily="34" charset="0"/>
              </a:rPr>
              <a:pPr/>
              <a:t>30</a:t>
            </a:fld>
            <a:endParaRPr lang="en-C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25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A8A5-F9E4-4E59-BA8F-A4C65C51DF2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2615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Segoe UI" panose="020B0502040204020203" pitchFamily="34" charset="0"/>
              </a:rPr>
              <a:t>Note the shift from a legal imperative, grounded in Section 35 and addressed through many court decisions, to a human rights imperative.</a:t>
            </a:r>
            <a:endParaRPr lang="en-US" sz="1200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A8A5-F9E4-4E59-BA8F-A4C65C51DF2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322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A8A5-F9E4-4E59-BA8F-A4C65C51DF2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7707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A8A5-F9E4-4E59-BA8F-A4C65C51DF2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8107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CA" sz="1800" dirty="0">
                <a:solidFill>
                  <a:schemeClr val="tx2"/>
                </a:solidFill>
                <a:latin typeface="+mn-lt"/>
                <a:ea typeface="BC Sans"/>
                <a:cs typeface="Calibri"/>
              </a:rPr>
              <a:t>The Declaration Act</a:t>
            </a:r>
          </a:p>
          <a:p>
            <a:pPr marL="559387" lvl="3" indent="-291179">
              <a:spcAft>
                <a:spcPts val="611"/>
              </a:spcAft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  <a:ea typeface="BC Sans"/>
                <a:cs typeface="Calibri"/>
              </a:rPr>
              <a:t>Align laws with the United Nations Declaration</a:t>
            </a:r>
          </a:p>
          <a:p>
            <a:pPr marL="559387" lvl="3" indent="-291179">
              <a:spcAft>
                <a:spcPts val="611"/>
              </a:spcAft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  <a:ea typeface="BC Sans"/>
                <a:cs typeface="Calibri"/>
              </a:rPr>
              <a:t>Develop &amp; implement action plan (released Mar 2022)</a:t>
            </a:r>
          </a:p>
          <a:p>
            <a:pPr marL="559387" lvl="3" indent="-291179">
              <a:spcAft>
                <a:spcPts val="611"/>
              </a:spcAft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  <a:ea typeface="BC Sans"/>
                <a:cs typeface="Calibri"/>
              </a:rPr>
              <a:t>Report &amp; monitor on progress</a:t>
            </a:r>
          </a:p>
          <a:p>
            <a:pPr marL="559387" lvl="3" indent="-291179">
              <a:spcAft>
                <a:spcPts val="611"/>
              </a:spcAft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  <a:ea typeface="BC Sans"/>
                <a:cs typeface="Calibri"/>
              </a:rPr>
              <a:t>Decision-making agreements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CA">
                <a:latin typeface="Calibri" panose="020F0502020204030204" pitchFamily="34" charset="0"/>
              </a:rPr>
              <a:t>slide</a:t>
            </a:r>
            <a:fld id="{4B3229AB-E154-4A07-8894-D62A9B84957D}" type="slidenum">
              <a:rPr lang="en-CA" smtClean="0">
                <a:latin typeface="Calibri" panose="020F0502020204030204" pitchFamily="34" charset="0"/>
              </a:rPr>
              <a:pPr/>
              <a:t>8</a:t>
            </a:fld>
            <a:endParaRPr lang="en-C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2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CA">
                <a:latin typeface="Calibri" panose="020F0502020204030204" pitchFamily="34" charset="0"/>
              </a:rPr>
              <a:t>slide</a:t>
            </a:r>
            <a:fld id="{4B3229AB-E154-4A07-8894-D62A9B84957D}" type="slidenum">
              <a:rPr lang="en-CA" smtClean="0">
                <a:latin typeface="Calibri" panose="020F0502020204030204" pitchFamily="34" charset="0"/>
              </a:rPr>
              <a:pPr/>
              <a:t>9</a:t>
            </a:fld>
            <a:endParaRPr lang="en-C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4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524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59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3863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 2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885950"/>
            <a:ext cx="3657600" cy="685800"/>
          </a:xfrm>
          <a:prstGeom prst="rect">
            <a:avLst/>
          </a:prstGeom>
          <a:effectLst>
            <a:outerShdw blurRad="25400" dist="12700" dir="2700000" algn="tl" rotWithShape="0">
              <a:schemeClr val="tx2">
                <a:alpha val="40000"/>
              </a:schemeClr>
            </a:outerShdw>
          </a:effectLst>
        </p:spPr>
        <p:txBody>
          <a:bodyPr lIns="0" tIns="0" rIns="0" bIns="0">
            <a:noAutofit/>
          </a:bodyPr>
          <a:lstStyle>
            <a:lvl1pPr marL="0" indent="0" algn="ctr">
              <a:lnSpc>
                <a:spcPts val="2025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  <a:effectLst/>
                <a:latin typeface="Myriad Web Pro Condensed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heading for bulleted text two column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00600" y="1885950"/>
            <a:ext cx="3657600" cy="685800"/>
          </a:xfrm>
          <a:prstGeom prst="rect">
            <a:avLst/>
          </a:prstGeom>
          <a:effectLst>
            <a:outerShdw blurRad="25400" dist="12700" dir="2700000" algn="tl" rotWithShape="0">
              <a:schemeClr val="tx2">
                <a:alpha val="40000"/>
              </a:schemeClr>
            </a:outerShdw>
          </a:effectLst>
        </p:spPr>
        <p:txBody>
          <a:bodyPr wrap="square" lIns="0" tIns="0" rIns="0" bIns="0"/>
          <a:lstStyle>
            <a:lvl1pPr marL="0" indent="0" algn="ctr">
              <a:lnSpc>
                <a:spcPts val="2025"/>
              </a:lnSpc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  <a:effectLst/>
                <a:latin typeface="Myriad Web Pro Condensed" pitchFamily="34" charset="0"/>
              </a:defRPr>
            </a:lvl1pPr>
            <a:lvl2pPr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Myriad Web Pro Condensed" pitchFamily="34" charset="0"/>
              </a:defRPr>
            </a:lvl2pPr>
            <a:lvl3pPr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Myriad Web Pro Condensed" pitchFamily="34" charset="0"/>
              </a:defRPr>
            </a:lvl3pPr>
          </a:lstStyle>
          <a:p>
            <a:r>
              <a:rPr lang="en-US" dirty="0"/>
              <a:t>Click to edit heading for bulleted text two column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571750"/>
            <a:ext cx="3657600" cy="2228850"/>
          </a:xfrm>
          <a:prstGeom prst="rect">
            <a:avLst/>
          </a:prstGeom>
        </p:spPr>
        <p:txBody>
          <a:bodyPr lIns="0" tIns="0" rIns="0" bIns="0" numCol="1" spcCol="182880"/>
          <a:lstStyle>
            <a:lvl1pPr>
              <a:spcBef>
                <a:spcPts val="0"/>
              </a:spcBef>
              <a:defRPr sz="1500">
                <a:solidFill>
                  <a:schemeClr val="tx2"/>
                </a:solidFill>
                <a:latin typeface="Myriad Web Pro Condensed" pitchFamily="34" charset="0"/>
              </a:defRPr>
            </a:lvl1pPr>
            <a:lvl2pPr marL="480060">
              <a:spcBef>
                <a:spcPts val="0"/>
              </a:spcBef>
              <a:buFont typeface="Arial" pitchFamily="34" charset="0"/>
              <a:buChar char="•"/>
              <a:defRPr sz="1350">
                <a:solidFill>
                  <a:schemeClr val="tx2"/>
                </a:solidFill>
                <a:latin typeface="Myriad Web Pro Condensed" pitchFamily="34" charset="0"/>
              </a:defRPr>
            </a:lvl2pPr>
            <a:lvl3pPr>
              <a:spcBef>
                <a:spcPts val="0"/>
              </a:spcBef>
              <a:buFont typeface="Arial" pitchFamily="34" charset="0"/>
              <a:buChar char="•"/>
              <a:defRPr sz="1050" baseline="0">
                <a:solidFill>
                  <a:schemeClr val="tx2"/>
                </a:solidFill>
                <a:latin typeface="Myriad Web Pro Condensed" pitchFamily="34" charset="0"/>
              </a:defRPr>
            </a:lvl3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800600" y="2571750"/>
            <a:ext cx="3657600" cy="2228850"/>
          </a:xfrm>
          <a:prstGeom prst="rect">
            <a:avLst/>
          </a:prstGeom>
        </p:spPr>
        <p:txBody>
          <a:bodyPr lIns="0" tIns="0" rIns="0" bIns="0" numCol="1" spcCol="182880"/>
          <a:lstStyle>
            <a:lvl1pPr>
              <a:spcBef>
                <a:spcPts val="0"/>
              </a:spcBef>
              <a:defRPr sz="1500">
                <a:solidFill>
                  <a:schemeClr val="tx2"/>
                </a:solidFill>
                <a:latin typeface="Myriad Web Pro Condensed" pitchFamily="34" charset="0"/>
              </a:defRPr>
            </a:lvl1pPr>
            <a:lvl2pPr marL="480060">
              <a:spcBef>
                <a:spcPts val="0"/>
              </a:spcBef>
              <a:buFont typeface="Arial" pitchFamily="34" charset="0"/>
              <a:buChar char="•"/>
              <a:defRPr sz="1350">
                <a:solidFill>
                  <a:schemeClr val="tx2"/>
                </a:solidFill>
                <a:latin typeface="Myriad Web Pro Condensed" pitchFamily="34" charset="0"/>
              </a:defRPr>
            </a:lvl2pPr>
            <a:lvl3pPr>
              <a:spcBef>
                <a:spcPts val="0"/>
              </a:spcBef>
              <a:buFont typeface="Arial" pitchFamily="34" charset="0"/>
              <a:buChar char="•"/>
              <a:defRPr sz="1050" baseline="0">
                <a:solidFill>
                  <a:schemeClr val="tx2"/>
                </a:solidFill>
                <a:latin typeface="Myriad Web Pro Condensed" pitchFamily="34" charset="0"/>
              </a:defRPr>
            </a:lvl3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3000"/>
            <a:ext cx="7772400" cy="514350"/>
          </a:xfrm>
          <a:prstGeom prst="rect">
            <a:avLst/>
          </a:prstGeom>
          <a:effectLst/>
        </p:spPr>
        <p:txBody>
          <a:bodyPr wrap="square" lIns="0" tIns="0" rIns="0" bIns="0" anchor="t" anchorCtr="0">
            <a:noAutofit/>
            <a:scene3d>
              <a:camera prst="orthographicFront"/>
              <a:lightRig rig="balanced" dir="t">
                <a:rot lat="0" lon="0" rev="6600000"/>
              </a:lightRig>
            </a:scene3d>
            <a:sp3d extrusionH="107950"/>
          </a:bodyPr>
          <a:lstStyle>
            <a:lvl1pPr algn="ctr">
              <a:defRPr sz="3000" b="1" i="0" cap="none" spc="0">
                <a:ln>
                  <a:noFill/>
                </a:ln>
                <a:solidFill>
                  <a:schemeClr val="tx2"/>
                </a:solidFill>
                <a:effectLst/>
                <a:latin typeface="Myriad Web Pro Condensed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14B8E7-F4A5-4439-E185-64A3D2C5732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5FF13-5E6D-3EC8-068B-ABD5A045CB3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F3D76-9FCD-80F8-7EAE-7AB95AD61D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03974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 (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571750"/>
            <a:ext cx="7772400" cy="2228850"/>
          </a:xfrm>
          <a:prstGeom prst="rect">
            <a:avLst/>
          </a:prstGeom>
        </p:spPr>
        <p:txBody>
          <a:bodyPr lIns="0" tIns="0" rIns="0" bIns="0" numCol="2"/>
          <a:lstStyle>
            <a:lvl1pPr marL="347472" algn="l"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Myriad Web Pro Condensed" pitchFamily="34" charset="0"/>
              </a:defRPr>
            </a:lvl2pPr>
            <a:lvl3pPr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Myriad Web Pro Condensed" pitchFamily="34" charset="0"/>
              </a:defRPr>
            </a:lvl3pPr>
          </a:lstStyle>
          <a:p>
            <a:pPr lvl="0"/>
            <a:r>
              <a:rPr lang="en-US" dirty="0"/>
              <a:t>Click to edit level one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1885950"/>
            <a:ext cx="7772400" cy="342900"/>
          </a:xfrm>
          <a:prstGeom prst="rect">
            <a:avLst/>
          </a:prstGeom>
          <a:effectLst>
            <a:outerShdw blurRad="25400" dist="12700" dir="2700000" algn="tl" rotWithShape="0">
              <a:schemeClr val="tx2">
                <a:alpha val="40000"/>
              </a:schemeClr>
            </a:outerShdw>
          </a:effectLst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accent1"/>
                </a:solidFill>
                <a:effectLst/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3000"/>
            <a:ext cx="7772400" cy="514350"/>
          </a:xfrm>
          <a:prstGeom prst="rect">
            <a:avLst/>
          </a:prstGeom>
          <a:effectLst/>
        </p:spPr>
        <p:txBody>
          <a:bodyPr wrap="square" lIns="0" tIns="0" rIns="0" bIns="0" anchor="t" anchorCtr="0">
            <a:noAutofit/>
            <a:scene3d>
              <a:camera prst="orthographicFront"/>
              <a:lightRig rig="balanced" dir="t">
                <a:rot lat="0" lon="0" rev="6600000"/>
              </a:lightRig>
            </a:scene3d>
            <a:sp3d extrusionH="107950"/>
          </a:bodyPr>
          <a:lstStyle>
            <a:lvl1pPr algn="ctr">
              <a:defRPr sz="4000" b="1" i="0" cap="none" spc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E983B5-908B-5265-B683-AFB01FEFAF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35725F-7F85-76B9-535E-A30DE360E0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C2960-4F18-7A58-DA7D-A302593462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678501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79412-C572-EA41-59D7-03A4FC86E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7EA01-1715-7F20-168E-7F4640552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C12AF-6600-701A-2598-658C7B49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838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571750"/>
            <a:ext cx="7772400" cy="222885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640080">
              <a:spcBef>
                <a:spcPts val="0"/>
              </a:spcBef>
              <a:buFont typeface="Arial" pitchFamily="34" charset="0"/>
              <a:buChar char="•"/>
              <a:defRPr sz="18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22960">
              <a:spcBef>
                <a:spcPts val="0"/>
              </a:spcBef>
              <a:defRPr sz="14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>
              <a:defRPr b="0">
                <a:solidFill>
                  <a:schemeClr val="bg1"/>
                </a:solidFill>
                <a:latin typeface="Myriad Web Pro Condensed" pitchFamily="34" charset="0"/>
              </a:defRPr>
            </a:lvl4pPr>
            <a:lvl5pPr>
              <a:defRPr b="0">
                <a:solidFill>
                  <a:schemeClr val="bg1"/>
                </a:solidFill>
                <a:latin typeface="Myriad Web Pro Condensed" pitchFamily="34" charset="0"/>
              </a:defRPr>
            </a:lvl5pPr>
          </a:lstStyle>
          <a:p>
            <a:pPr lvl="0"/>
            <a:r>
              <a:rPr lang="en-US"/>
              <a:t>Click to add bulleted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5800" y="1885950"/>
            <a:ext cx="7772400" cy="342900"/>
          </a:xfrm>
          <a:prstGeom prst="rect">
            <a:avLst/>
          </a:prstGeom>
          <a:effectLst>
            <a:outerShdw blurRad="25400" dist="12700" dir="2700000" algn="tl" rotWithShape="0">
              <a:schemeClr val="tx2">
                <a:alpha val="40000"/>
              </a:schemeClr>
            </a:outerShdw>
          </a:effectLst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3000"/>
            <a:ext cx="7772400" cy="514350"/>
          </a:xfrm>
          <a:prstGeom prst="rect">
            <a:avLst/>
          </a:prstGeom>
          <a:effectLst/>
        </p:spPr>
        <p:txBody>
          <a:bodyPr wrap="square" lIns="0" tIns="0" rIns="0" bIns="0" anchor="t" anchorCtr="0">
            <a:noAutofit/>
            <a:scene3d>
              <a:camera prst="orthographicFront"/>
              <a:lightRig rig="balanced" dir="t">
                <a:rot lat="0" lon="0" rev="6600000"/>
              </a:lightRig>
            </a:scene3d>
            <a:sp3d extrusionH="107950"/>
          </a:bodyPr>
          <a:lstStyle>
            <a:lvl1pPr algn="ctr">
              <a:defRPr sz="4000" b="1" i="0" cap="none" spc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CA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A4BE1A-4425-2E43-9895-A879EEF7271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F70F8-7CE3-DDD1-39B6-2DF5284A58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CD960-7509-4E0D-414B-FF45B9F811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878822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561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725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738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037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900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605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445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512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DB1D8"/>
            </a:gs>
            <a:gs pos="100000">
              <a:srgbClr val="F1F8F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E8E8B-17DF-4259-9687-D31938733AB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775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age.gov.bc.ca/temexw-treaty-negotiation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2893"/>
            <a:ext cx="9143985" cy="912673"/>
          </a:xfrm>
          <a:prstGeom prst="rect">
            <a:avLst/>
          </a:prstGeom>
        </p:spPr>
      </p:pic>
      <p:pic>
        <p:nvPicPr>
          <p:cNvPr id="7" name="Picture 2" descr="B.C. Mark">
            <a:extLst>
              <a:ext uri="{FF2B5EF4-FFF2-40B4-BE49-F238E27FC236}">
                <a16:creationId xmlns:a16="http://schemas.microsoft.com/office/drawing/2014/main" id="{1B45247C-6BE5-1EB1-AEC9-BA74011A5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09858"/>
            <a:ext cx="11430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6B1924A5-5D00-149B-818B-B31F14095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87" y="4285277"/>
            <a:ext cx="18049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584DF3-7A77-4C48-F345-F1B2DF147E25}"/>
              </a:ext>
            </a:extLst>
          </p:cNvPr>
          <p:cNvSpPr txBox="1"/>
          <p:nvPr/>
        </p:nvSpPr>
        <p:spPr>
          <a:xfrm>
            <a:off x="-108520" y="2856587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20" algn="ctr">
              <a:spcAft>
                <a:spcPts val="600"/>
              </a:spcAft>
            </a:pPr>
            <a:r>
              <a:rPr lang="en-CA" b="1" dirty="0">
                <a:solidFill>
                  <a:schemeClr val="tx2"/>
                </a:solidFill>
                <a:ea typeface="BC Sans" pitchFamily="2" charset="0"/>
                <a:cs typeface="Calibri"/>
              </a:rPr>
              <a:t>Presentation to City of Victoria</a:t>
            </a:r>
          </a:p>
          <a:p>
            <a:pPr marL="160020" algn="ctr">
              <a:spcAft>
                <a:spcPts val="600"/>
              </a:spcAft>
            </a:pPr>
            <a:r>
              <a:rPr lang="en-CA" b="1" dirty="0">
                <a:solidFill>
                  <a:schemeClr val="tx2"/>
                </a:solidFill>
                <a:ea typeface="BC Sans" pitchFamily="2" charset="0"/>
                <a:cs typeface="Calibri"/>
              </a:rPr>
              <a:t>Feb 23, 2023</a:t>
            </a:r>
            <a:endParaRPr lang="en-US" b="1" dirty="0">
              <a:solidFill>
                <a:schemeClr val="tx2"/>
              </a:solidFill>
              <a:ea typeface="BC Sans" pitchFamily="2" charset="0"/>
              <a:cs typeface="Calibri"/>
            </a:endParaRP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E389C6F7-31B3-44DF-C742-24F90B5116F2}"/>
              </a:ext>
            </a:extLst>
          </p:cNvPr>
          <p:cNvSpPr txBox="1">
            <a:spLocks/>
          </p:cNvSpPr>
          <p:nvPr/>
        </p:nvSpPr>
        <p:spPr>
          <a:xfrm>
            <a:off x="755576" y="1394665"/>
            <a:ext cx="7772400" cy="514350"/>
          </a:xfrm>
          <a:prstGeom prst="rect">
            <a:avLst/>
          </a:prstGeom>
          <a:effectLst/>
        </p:spPr>
        <p:txBody>
          <a:bodyPr wrap="square" lIns="0" tIns="0" rIns="0" bIns="0" anchor="t" anchorCtr="0">
            <a:noAutofit/>
            <a:scene3d>
              <a:camera prst="orthographicFront"/>
              <a:lightRig rig="balanced" dir="t">
                <a:rot lat="0" lon="0" rev="6600000"/>
              </a:lightRig>
            </a:scene3d>
            <a:sp3d extrusionH="10795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Te’mexw Treaty Association &amp; Esquimalt Nation Negotiations</a:t>
            </a:r>
            <a:endParaRPr kumimoji="0" lang="en-CA" sz="4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0813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C90BCD32-4F62-00AD-212D-6C4270E63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2000" y="555526"/>
            <a:ext cx="68400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13499" y="793019"/>
            <a:ext cx="4486210" cy="4768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400" b="1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Te’mexw Treaties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51999" y="2868618"/>
            <a:ext cx="6915041" cy="1608667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Five Nations—</a:t>
            </a: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Malahat, Beecher Bay (SC’IA/NEW)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Songhees, </a:t>
            </a:r>
            <a:r>
              <a:rPr lang="en-CA" sz="2000" dirty="0" err="1">
                <a:solidFill>
                  <a:schemeClr val="accent1">
                    <a:lumMod val="50000"/>
                  </a:schemeClr>
                </a:solidFill>
              </a:rPr>
              <a:t>Snaw</a:t>
            </a: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CA" sz="2000" dirty="0" err="1">
                <a:solidFill>
                  <a:schemeClr val="accent1">
                    <a:lumMod val="50000"/>
                  </a:schemeClr>
                </a:solidFill>
              </a:rPr>
              <a:t>naw</a:t>
            </a: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-as (Nanoose), T’Sou-ke—a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re negotiating treaties at a common table</a:t>
            </a:r>
          </a:p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These treaties are intended to </a:t>
            </a: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encourage investment, create jobs, expand economic development, and support social well-being for </a:t>
            </a:r>
            <a:r>
              <a:rPr lang="en-CA" sz="2000" dirty="0" err="1">
                <a:solidFill>
                  <a:schemeClr val="accent1">
                    <a:lumMod val="50000"/>
                  </a:schemeClr>
                </a:solidFill>
              </a:rPr>
              <a:t>Te’mexw</a:t>
            </a: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 Treaty Nations and the entire Region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6C915-442F-5F2E-EC5C-567605EF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861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9262" y="1192213"/>
            <a:ext cx="4073378" cy="3092404"/>
          </a:xfrm>
        </p:spPr>
        <p:txBody>
          <a:bodyPr/>
          <a:lstStyle/>
          <a:p>
            <a:pPr marL="182563" lvl="1" indent="-182563">
              <a:spcAft>
                <a:spcPts val="600"/>
              </a:spcAft>
              <a:defRPr/>
            </a:pPr>
            <a:r>
              <a:rPr lang="en-US" sz="1700" dirty="0">
                <a:latin typeface="+mj-lt"/>
                <a:ea typeface="BC Sans" pitchFamily="2" charset="0"/>
              </a:rPr>
              <a:t>14 treaties around Victoria, Saanich, Sooke, Nanaimo and Port Hardy </a:t>
            </a:r>
          </a:p>
          <a:p>
            <a:pPr marL="182563" lvl="1" indent="-182563">
              <a:spcAft>
                <a:spcPts val="600"/>
              </a:spcAft>
              <a:defRPr/>
            </a:pPr>
            <a:r>
              <a:rPr lang="en-US" sz="1700" dirty="0">
                <a:latin typeface="+mj-lt"/>
                <a:ea typeface="BC Sans" pitchFamily="2" charset="0"/>
              </a:rPr>
              <a:t>Douglas Treaties: First Nations retain right to fish and hunt as per formerly (held up in Court)</a:t>
            </a:r>
          </a:p>
          <a:p>
            <a:pPr marL="182563" lvl="1" indent="-182563">
              <a:spcAft>
                <a:spcPts val="600"/>
              </a:spcAft>
              <a:defRPr/>
            </a:pPr>
            <a:r>
              <a:rPr lang="en-US" sz="1700" dirty="0">
                <a:latin typeface="+mj-lt"/>
                <a:ea typeface="BC Sans" pitchFamily="2" charset="0"/>
              </a:rPr>
              <a:t>New agreements (treaties, reconciliation agreements, etc.) will co-exist with Douglas Treaties</a:t>
            </a:r>
          </a:p>
          <a:p>
            <a:pPr marL="0" lvl="1" indent="0">
              <a:spcAft>
                <a:spcPts val="600"/>
              </a:spcAft>
              <a:buNone/>
              <a:defRPr/>
            </a:pPr>
            <a:endParaRPr lang="en-US" dirty="0">
              <a:latin typeface="+mj-lt"/>
              <a:ea typeface="BC San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271"/>
            <a:ext cx="7772400" cy="514350"/>
          </a:xfrm>
        </p:spPr>
        <p:txBody>
          <a:bodyPr/>
          <a:lstStyle/>
          <a:p>
            <a:r>
              <a:rPr lang="en-US" sz="2400">
                <a:latin typeface="BC Sans" pitchFamily="2" charset="0"/>
                <a:ea typeface="BC Sans" pitchFamily="2" charset="0"/>
              </a:rPr>
              <a:t>Douglas Treaties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89F6D2-7467-3329-9261-CEF021BD3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0" y="1192213"/>
            <a:ext cx="4320000" cy="243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600B06-1D07-D720-DFEF-4CA2F0DFA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512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CAF2FB9E-3D7C-0435-2ABF-B3244FF48EEB}"/>
              </a:ext>
            </a:extLst>
          </p:cNvPr>
          <p:cNvSpPr txBox="1">
            <a:spLocks/>
          </p:cNvSpPr>
          <p:nvPr/>
        </p:nvSpPr>
        <p:spPr>
          <a:xfrm>
            <a:off x="628650" y="326844"/>
            <a:ext cx="7886700" cy="670884"/>
          </a:xfrm>
          <a:prstGeom prst="rect">
            <a:avLst/>
          </a:prstGeom>
          <a:effectLst/>
        </p:spPr>
        <p:txBody>
          <a:bodyPr wrap="square" lIns="0" tIns="0" rIns="0" bIns="0" anchor="t" anchorCtr="0">
            <a:normAutofit/>
            <a:scene3d>
              <a:camera prst="orthographicFront"/>
              <a:lightRig rig="balanced" dir="t">
                <a:rot lat="0" lon="0" rev="6600000"/>
              </a:lightRig>
            </a:scene3d>
            <a:sp3d extrusionH="10795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Myriad Web Pro" panose="020B060402020202020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BC Sans" pitchFamily="2" charset="0"/>
                <a:ea typeface="BC Sans" pitchFamily="2" charset="0"/>
              </a:rPr>
              <a:t>Negotiations Timeline</a:t>
            </a: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6E123D0D-15BD-A7B9-677A-764720E4B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42" y="852402"/>
            <a:ext cx="6480000" cy="40675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E42C7B-18D4-99D3-0554-83F78CD7E7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277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89507C-1E70-527D-FC61-F9AF488A3F9D}"/>
              </a:ext>
            </a:extLst>
          </p:cNvPr>
          <p:cNvSpPr txBox="1">
            <a:spLocks/>
          </p:cNvSpPr>
          <p:nvPr/>
        </p:nvSpPr>
        <p:spPr>
          <a:xfrm>
            <a:off x="712892" y="1496947"/>
            <a:ext cx="7988147" cy="29277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700" dirty="0">
                <a:solidFill>
                  <a:schemeClr val="tx2"/>
                </a:solidFill>
              </a:rPr>
              <a:t>These treaties will:</a:t>
            </a:r>
          </a:p>
          <a:p>
            <a:pPr marL="342900" lvl="1" indent="-34290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chemeClr val="tx2"/>
                </a:solidFill>
                <a:latin typeface="Calibri" panose="020F0502020204030204" pitchFamily="34" charset="0"/>
              </a:rPr>
              <a:t>Recognize pre-existing rights and title of First Nations</a:t>
            </a:r>
          </a:p>
          <a:p>
            <a:pPr marL="342900" lvl="1" indent="-34290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chemeClr val="tx2"/>
                </a:solidFill>
                <a:latin typeface="Calibri" panose="020F0502020204030204" pitchFamily="34" charset="0"/>
              </a:rPr>
              <a:t>Return lands to First Nations</a:t>
            </a:r>
          </a:p>
          <a:p>
            <a:pPr marL="342900" lvl="1" indent="-34290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chemeClr val="tx2"/>
                </a:solidFill>
                <a:latin typeface="Calibri" panose="020F0502020204030204" pitchFamily="34" charset="0"/>
              </a:rPr>
              <a:t>Establish First Nations self-government </a:t>
            </a:r>
          </a:p>
          <a:p>
            <a:pPr marL="342900" lvl="1" indent="-34290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chemeClr val="tx2"/>
                </a:solidFill>
                <a:latin typeface="Calibri" panose="020F0502020204030204" pitchFamily="34" charset="0"/>
              </a:rPr>
              <a:t>Provide predictability</a:t>
            </a:r>
          </a:p>
          <a:p>
            <a:pPr marL="342900" lvl="1" indent="-34290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chemeClr val="tx2"/>
                </a:solidFill>
                <a:latin typeface="Calibri" panose="020F0502020204030204" pitchFamily="34" charset="0"/>
              </a:rPr>
              <a:t>Provide ongoing governance funding  </a:t>
            </a:r>
          </a:p>
          <a:p>
            <a:pPr marL="342900" lvl="1" indent="-34290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chemeClr val="tx2"/>
                </a:solidFill>
                <a:latin typeface="Calibri" panose="020F0502020204030204" pitchFamily="34" charset="0"/>
              </a:rPr>
              <a:t>Include a one-time cash transfer</a:t>
            </a:r>
          </a:p>
          <a:p>
            <a:pPr marL="342900" lvl="1" indent="-34290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chemeClr val="tx2"/>
                </a:solidFill>
                <a:latin typeface="Calibri" panose="020F0502020204030204" pitchFamily="34" charset="0"/>
              </a:rPr>
              <a:t>Create opportunity for the power of taxation by the First Nation on their treaty land </a:t>
            </a:r>
          </a:p>
          <a:p>
            <a:pPr marL="342900" lvl="1" indent="-34290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chemeClr val="tx2"/>
                </a:solidFill>
                <a:latin typeface="Calibri" panose="020F0502020204030204" pitchFamily="34" charset="0"/>
              </a:rPr>
              <a:t>Support intergovernmental relationships with local/regional government</a:t>
            </a:r>
          </a:p>
          <a:p>
            <a:pPr marL="342900" lvl="1" indent="-34290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chemeClr val="tx2"/>
                </a:solidFill>
                <a:latin typeface="Calibri" panose="020F0502020204030204" pitchFamily="34" charset="0"/>
              </a:rPr>
              <a:t>Identify co-management/shared decision-making opportunities in </a:t>
            </a:r>
            <a:r>
              <a:rPr lang="en-US" sz="1700" dirty="0" err="1">
                <a:solidFill>
                  <a:schemeClr val="tx2"/>
                </a:solidFill>
                <a:latin typeface="Calibri" panose="020F0502020204030204" pitchFamily="34" charset="0"/>
              </a:rPr>
              <a:t>Te’mexw</a:t>
            </a:r>
            <a:r>
              <a:rPr lang="en-US" sz="1700" dirty="0">
                <a:solidFill>
                  <a:schemeClr val="tx2"/>
                </a:solidFill>
                <a:latin typeface="Calibri" panose="020F0502020204030204" pitchFamily="34" charset="0"/>
              </a:rPr>
              <a:t> territories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AF2FB9E-3D7C-0435-2ABF-B3244FF48EEB}"/>
              </a:ext>
            </a:extLst>
          </p:cNvPr>
          <p:cNvSpPr txBox="1">
            <a:spLocks/>
          </p:cNvSpPr>
          <p:nvPr/>
        </p:nvSpPr>
        <p:spPr>
          <a:xfrm>
            <a:off x="712893" y="767080"/>
            <a:ext cx="7772400" cy="514350"/>
          </a:xfrm>
          <a:prstGeom prst="rect">
            <a:avLst/>
          </a:prstGeom>
          <a:effectLst/>
        </p:spPr>
        <p:txBody>
          <a:bodyPr wrap="square" lIns="0" tIns="0" rIns="0" bIns="0" anchor="t" anchorCtr="0">
            <a:normAutofit/>
            <a:scene3d>
              <a:camera prst="orthographicFront"/>
              <a:lightRig rig="balanced" dir="t">
                <a:rot lat="0" lon="0" rev="6600000"/>
              </a:lightRig>
            </a:scene3d>
            <a:sp3d extrusionH="10795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Myriad Web Pro" panose="020B060402020202020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700">
                <a:latin typeface="Calibri" panose="020F0502020204030204" pitchFamily="34" charset="0"/>
              </a:rPr>
              <a:t>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B4B69-642F-2A42-1F66-2C9721F09D4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444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8CE80-A495-E2E3-F0D8-87C14572CD3F}"/>
              </a:ext>
            </a:extLst>
          </p:cNvPr>
          <p:cNvSpPr txBox="1">
            <a:spLocks/>
          </p:cNvSpPr>
          <p:nvPr/>
        </p:nvSpPr>
        <p:spPr>
          <a:xfrm>
            <a:off x="274320" y="1898802"/>
            <a:ext cx="1808480" cy="5143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CA" sz="1200" b="1" dirty="0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Statement of Intent: </a:t>
            </a:r>
          </a:p>
          <a:p>
            <a:pPr algn="l">
              <a:lnSpc>
                <a:spcPct val="125000"/>
              </a:lnSpc>
            </a:pPr>
            <a:r>
              <a:rPr lang="en-CA" sz="1200" dirty="0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F</a:t>
            </a:r>
            <a:r>
              <a:rPr lang="en-US" sz="1200" dirty="0" err="1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irst</a:t>
            </a:r>
            <a:r>
              <a:rPr lang="en-US" sz="1200" dirty="0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 Nations Identified Territory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D296D-6949-57EF-0C60-1EAC342B6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32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29273" y="885340"/>
            <a:ext cx="5663382" cy="107582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2400" b="1" dirty="0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Proposed Treaty Lands</a:t>
            </a:r>
            <a:endParaRPr lang="en-CA" sz="2400" b="1" dirty="0">
              <a:solidFill>
                <a:schemeClr val="tx2"/>
              </a:solidFill>
              <a:latin typeface="BC Sans" pitchFamily="2" charset="0"/>
              <a:ea typeface="BC San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43608" y="1779662"/>
            <a:ext cx="7370021" cy="3627094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chemeClr val="tx2"/>
                </a:solidFill>
                <a:latin typeface="Calibri" panose="020F0502020204030204" pitchFamily="34" charset="0"/>
              </a:rPr>
              <a:t>The following maps show lands proposed to become Treaty Lands for the five </a:t>
            </a:r>
            <a:r>
              <a:rPr lang="en-US" sz="1700" dirty="0" err="1">
                <a:solidFill>
                  <a:schemeClr val="tx2"/>
                </a:solidFill>
                <a:latin typeface="Calibri" panose="020F0502020204030204" pitchFamily="34" charset="0"/>
              </a:rPr>
              <a:t>Te’mexw</a:t>
            </a:r>
            <a:r>
              <a:rPr lang="en-US" sz="1700" dirty="0">
                <a:solidFill>
                  <a:schemeClr val="tx2"/>
                </a:solidFill>
                <a:latin typeface="Calibri" panose="020F0502020204030204" pitchFamily="34" charset="0"/>
              </a:rPr>
              <a:t> Nations.</a:t>
            </a:r>
          </a:p>
          <a:p>
            <a:pPr marL="342900" lvl="1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chemeClr val="tx2"/>
                </a:solidFill>
                <a:latin typeface="Calibri" panose="020F0502020204030204" pitchFamily="34" charset="0"/>
              </a:rPr>
              <a:t>The land package depicted on these maps is </a:t>
            </a:r>
            <a:r>
              <a:rPr lang="en-CA" sz="1700" dirty="0">
                <a:solidFill>
                  <a:schemeClr val="tx2"/>
                </a:solidFill>
                <a:latin typeface="Calibri" panose="020F0502020204030204" pitchFamily="34" charset="0"/>
              </a:rPr>
              <a:t>subject to conclusion of the </a:t>
            </a:r>
            <a:r>
              <a:rPr lang="en-CA" sz="1700" dirty="0" err="1">
                <a:solidFill>
                  <a:schemeClr val="tx2"/>
                </a:solidFill>
                <a:latin typeface="Calibri" panose="020F0502020204030204" pitchFamily="34" charset="0"/>
              </a:rPr>
              <a:t>Te’mexw</a:t>
            </a:r>
            <a:r>
              <a:rPr lang="en-CA" sz="1700" dirty="0">
                <a:solidFill>
                  <a:schemeClr val="tx2"/>
                </a:solidFill>
                <a:latin typeface="Calibri" panose="020F0502020204030204" pitchFamily="34" charset="0"/>
              </a:rPr>
              <a:t> Treaty negotiations and fulfilling consultation obligations.</a:t>
            </a:r>
            <a:endParaRPr lang="en-US" sz="17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lvl="1" indent="0">
              <a:lnSpc>
                <a:spcPct val="127000"/>
              </a:lnSpc>
              <a:spcAft>
                <a:spcPts val="300"/>
              </a:spcAft>
              <a:buNone/>
              <a:defRPr/>
            </a:pPr>
            <a:endParaRPr lang="en-US" sz="1900" dirty="0">
              <a:solidFill>
                <a:schemeClr val="tx2"/>
              </a:solidFill>
              <a:latin typeface="+mj-lt"/>
              <a:ea typeface="BC Sans" pitchFamily="2" charset="0"/>
              <a:cs typeface="Calibri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CA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BB6B4-B6AC-C4F6-B107-76DFC7E0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4108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1738-E1D9-1C59-C70A-3C541A1A72A2}"/>
              </a:ext>
            </a:extLst>
          </p:cNvPr>
          <p:cNvSpPr txBox="1">
            <a:spLocks/>
          </p:cNvSpPr>
          <p:nvPr/>
        </p:nvSpPr>
        <p:spPr>
          <a:xfrm>
            <a:off x="162560" y="1898802"/>
            <a:ext cx="2099733" cy="5143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CA" sz="1200" b="1" dirty="0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Songhees Nation: </a:t>
            </a:r>
          </a:p>
          <a:p>
            <a:pPr algn="l">
              <a:lnSpc>
                <a:spcPct val="125000"/>
              </a:lnSpc>
            </a:pPr>
            <a:r>
              <a:rPr lang="en-CA" sz="1200" dirty="0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Proposed Treaty Lands</a:t>
            </a:r>
            <a:endParaRPr lang="en-US" sz="1200" dirty="0">
              <a:solidFill>
                <a:schemeClr val="tx2"/>
              </a:solidFill>
              <a:latin typeface="BC Sans" pitchFamily="2" charset="0"/>
              <a:ea typeface="BC Sans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C0417-7516-0CAD-35E2-364B3BAB9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22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8AE2-77C7-C3BD-F3FF-89522A31E885}"/>
              </a:ext>
            </a:extLst>
          </p:cNvPr>
          <p:cNvSpPr txBox="1">
            <a:spLocks/>
          </p:cNvSpPr>
          <p:nvPr/>
        </p:nvSpPr>
        <p:spPr>
          <a:xfrm>
            <a:off x="250613" y="1898802"/>
            <a:ext cx="2035387" cy="5143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CA" sz="1200" b="1" dirty="0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T’Sou-ke Nation:</a:t>
            </a:r>
          </a:p>
          <a:p>
            <a:pPr algn="l">
              <a:lnSpc>
                <a:spcPct val="125000"/>
              </a:lnSpc>
            </a:pPr>
            <a:r>
              <a:rPr lang="en-CA" sz="1200" dirty="0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Proposed Treaty Lands</a:t>
            </a:r>
            <a:endParaRPr lang="en-US" sz="1200" dirty="0">
              <a:solidFill>
                <a:schemeClr val="tx2"/>
              </a:solidFill>
              <a:latin typeface="BC Sans" pitchFamily="2" charset="0"/>
              <a:ea typeface="BC Sans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49DCAD-881F-6011-69D0-D111C5E3F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85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D0D8A-0B64-2C8D-F76C-88DD5533D332}"/>
              </a:ext>
            </a:extLst>
          </p:cNvPr>
          <p:cNvSpPr txBox="1">
            <a:spLocks/>
          </p:cNvSpPr>
          <p:nvPr/>
        </p:nvSpPr>
        <p:spPr>
          <a:xfrm>
            <a:off x="162560" y="1898802"/>
            <a:ext cx="2099733" cy="5143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CA" sz="1200" b="1" dirty="0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Beecher Bay (SC’IA/NEW): </a:t>
            </a:r>
          </a:p>
          <a:p>
            <a:pPr algn="l">
              <a:lnSpc>
                <a:spcPct val="125000"/>
              </a:lnSpc>
            </a:pPr>
            <a:r>
              <a:rPr lang="en-CA" sz="1200" dirty="0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Proposed Treaty Lands</a:t>
            </a:r>
            <a:endParaRPr lang="en-US" sz="1200" dirty="0">
              <a:solidFill>
                <a:schemeClr val="tx2"/>
              </a:solidFill>
              <a:latin typeface="BC Sans" pitchFamily="2" charset="0"/>
              <a:ea typeface="BC Sans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EC493-ED6B-85F1-B17D-FB4848CF3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28" y="1868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69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265218-BFA2-A61B-AC6B-488DBAA79270}"/>
              </a:ext>
            </a:extLst>
          </p:cNvPr>
          <p:cNvSpPr txBox="1">
            <a:spLocks/>
          </p:cNvSpPr>
          <p:nvPr/>
        </p:nvSpPr>
        <p:spPr>
          <a:xfrm>
            <a:off x="274319" y="1898802"/>
            <a:ext cx="1886373" cy="5143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CA" sz="1200" b="1" dirty="0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Malahat Nation: </a:t>
            </a:r>
          </a:p>
          <a:p>
            <a:pPr algn="l">
              <a:lnSpc>
                <a:spcPct val="125000"/>
              </a:lnSpc>
            </a:pPr>
            <a:r>
              <a:rPr lang="en-CA" sz="1200" dirty="0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Proposed Treaty Lands</a:t>
            </a:r>
            <a:endParaRPr lang="en-US" sz="1200" dirty="0">
              <a:solidFill>
                <a:schemeClr val="tx2"/>
              </a:solidFill>
              <a:latin typeface="BC Sans" pitchFamily="2" charset="0"/>
              <a:ea typeface="BC Sans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85CA1A-292D-3DEE-0866-DDAB2E64E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5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8">
            <a:extLst>
              <a:ext uri="{FF2B5EF4-FFF2-40B4-BE49-F238E27FC236}">
                <a16:creationId xmlns:a16="http://schemas.microsoft.com/office/drawing/2014/main" id="{38D9C363-81FF-5B99-2312-5CCC9BC5C131}"/>
              </a:ext>
            </a:extLst>
          </p:cNvPr>
          <p:cNvSpPr txBox="1">
            <a:spLocks/>
          </p:cNvSpPr>
          <p:nvPr/>
        </p:nvSpPr>
        <p:spPr>
          <a:xfrm>
            <a:off x="685800" y="987574"/>
            <a:ext cx="7772400" cy="514350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PRESENTERS</a:t>
            </a:r>
            <a:br>
              <a:rPr lang="en-CA" sz="1800" dirty="0"/>
            </a:br>
            <a:br>
              <a:rPr lang="en-CA" sz="1800" dirty="0"/>
            </a:br>
            <a:endParaRPr lang="en-CA" sz="1800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61A0EF8-F93D-612D-7667-8D75DC82B60C}"/>
              </a:ext>
            </a:extLst>
          </p:cNvPr>
          <p:cNvSpPr txBox="1">
            <a:spLocks/>
          </p:cNvSpPr>
          <p:nvPr/>
        </p:nvSpPr>
        <p:spPr>
          <a:xfrm>
            <a:off x="1331640" y="2002985"/>
            <a:ext cx="6260253" cy="1998556"/>
          </a:xfr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CA" sz="1700" b="1" dirty="0">
                <a:solidFill>
                  <a:schemeClr val="tx2"/>
                </a:solidFill>
                <a:latin typeface="Calibri" panose="020F0502020204030204" pitchFamily="34" charset="0"/>
              </a:rPr>
              <a:t>Ministry of Indigenous Relations and Reconciliation </a:t>
            </a:r>
          </a:p>
          <a:p>
            <a:pPr marL="800100" lvl="1" indent="-342900"/>
            <a:r>
              <a:rPr lang="en-CA" sz="1700" dirty="0">
                <a:solidFill>
                  <a:schemeClr val="tx2"/>
                </a:solidFill>
                <a:latin typeface="Calibri" panose="020F0502020204030204" pitchFamily="34" charset="0"/>
              </a:rPr>
              <a:t>Rebecca Penz, Director of Consultation and Engagement</a:t>
            </a:r>
          </a:p>
          <a:p>
            <a:pPr marL="800100" lvl="1" indent="-342900"/>
            <a:r>
              <a:rPr lang="en-CA" sz="1700" dirty="0">
                <a:solidFill>
                  <a:schemeClr val="tx2"/>
                </a:solidFill>
                <a:latin typeface="Calibri" panose="020F0502020204030204" pitchFamily="34" charset="0"/>
              </a:rPr>
              <a:t>Stephen Winn, Negotiator</a:t>
            </a:r>
          </a:p>
          <a:p>
            <a:pPr marL="800100" lvl="1" indent="-342900"/>
            <a:endParaRPr lang="en-CA" sz="17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42900" indent="-342900"/>
            <a:r>
              <a:rPr lang="en-US" sz="1700" b="1" dirty="0">
                <a:solidFill>
                  <a:schemeClr val="tx2"/>
                </a:solidFill>
                <a:latin typeface="Calibri" panose="020F0502020204030204" pitchFamily="34" charset="0"/>
              </a:rPr>
              <a:t>Crown-Indigenous Relations and Northern Affairs Canada </a:t>
            </a:r>
          </a:p>
          <a:p>
            <a:pPr marL="342900" indent="-342900"/>
            <a:r>
              <a:rPr lang="en-US" sz="1700" b="1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en-CA" sz="1700" dirty="0">
                <a:solidFill>
                  <a:schemeClr val="tx2"/>
                </a:solidFill>
                <a:latin typeface="Calibri" panose="020F0502020204030204" pitchFamily="34" charset="0"/>
              </a:rPr>
              <a:t>Michael Blackburn, A/Director of Negotiations, Vancouver Island</a:t>
            </a:r>
          </a:p>
          <a:p>
            <a:pPr marL="342900" indent="-342900"/>
            <a:r>
              <a:rPr lang="en-CA" sz="1700" dirty="0">
                <a:solidFill>
                  <a:schemeClr val="tx2"/>
                </a:solidFill>
                <a:latin typeface="Calibri" panose="020F0502020204030204" pitchFamily="34" charset="0"/>
              </a:rPr>
              <a:t>	Gwyn Thomas, A/Negotiator</a:t>
            </a:r>
          </a:p>
          <a:p>
            <a:pPr marL="342900" indent="-342900"/>
            <a:endParaRPr lang="en-CA" sz="17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689E4A-33FD-05B5-8247-6563294B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2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AC3656-8652-D1DA-239C-AAE280E250AE}"/>
              </a:ext>
            </a:extLst>
          </p:cNvPr>
          <p:cNvSpPr txBox="1">
            <a:spLocks/>
          </p:cNvSpPr>
          <p:nvPr/>
        </p:nvSpPr>
        <p:spPr>
          <a:xfrm>
            <a:off x="88053" y="1898802"/>
            <a:ext cx="2197947" cy="5143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CA" sz="1200" b="1" dirty="0" err="1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Snaw</a:t>
            </a:r>
            <a:r>
              <a:rPr lang="en-CA" sz="1200" b="1" dirty="0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-</a:t>
            </a:r>
            <a:r>
              <a:rPr lang="en-CA" sz="1200" b="1" dirty="0" err="1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Naw</a:t>
            </a:r>
            <a:r>
              <a:rPr lang="en-CA" sz="1200" b="1" dirty="0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-As (Nanoose First Nation): </a:t>
            </a:r>
          </a:p>
          <a:p>
            <a:pPr algn="l">
              <a:lnSpc>
                <a:spcPct val="125000"/>
              </a:lnSpc>
            </a:pPr>
            <a:r>
              <a:rPr lang="en-CA" sz="1200" dirty="0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Proposed Treaty Lands</a:t>
            </a:r>
            <a:endParaRPr lang="en-US" sz="1200" dirty="0">
              <a:solidFill>
                <a:schemeClr val="tx2"/>
              </a:solidFill>
              <a:latin typeface="BC Sans" pitchFamily="2" charset="0"/>
              <a:ea typeface="BC Sans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8229E1-0876-A8B5-A35E-573641EBF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67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14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85015-534A-B3A4-27DD-08BC94952375}"/>
              </a:ext>
            </a:extLst>
          </p:cNvPr>
          <p:cNvSpPr txBox="1">
            <a:spLocks/>
          </p:cNvSpPr>
          <p:nvPr/>
        </p:nvSpPr>
        <p:spPr>
          <a:xfrm>
            <a:off x="274320" y="1898802"/>
            <a:ext cx="2011680" cy="5143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CA" sz="1200" b="1" dirty="0" err="1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Te’mexw</a:t>
            </a:r>
            <a:r>
              <a:rPr lang="en-CA" sz="1200" b="1" dirty="0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 Treaties:</a:t>
            </a:r>
          </a:p>
          <a:p>
            <a:pPr algn="l">
              <a:lnSpc>
                <a:spcPct val="125000"/>
              </a:lnSpc>
            </a:pPr>
            <a:r>
              <a:rPr lang="en-CA" sz="1200" dirty="0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Overview of Proposed Treaty Lands</a:t>
            </a:r>
            <a:endParaRPr lang="en-US" sz="1200" dirty="0">
              <a:solidFill>
                <a:schemeClr val="tx2"/>
              </a:solidFill>
              <a:latin typeface="BC Sans" pitchFamily="2" charset="0"/>
              <a:ea typeface="BC Sans" pitchFamily="2" charset="0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6829193-E73A-9025-1CFA-291159E2C5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74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67744" y="123478"/>
            <a:ext cx="5663382" cy="107582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2400" b="1" dirty="0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Treaty Lands vs Reserve Lands</a:t>
            </a:r>
            <a:endParaRPr lang="en-CA" sz="2400" b="1" dirty="0">
              <a:solidFill>
                <a:schemeClr val="tx2"/>
              </a:solidFill>
              <a:latin typeface="BC Sans" pitchFamily="2" charset="0"/>
              <a:ea typeface="BC Sans" pitchFamily="2" charset="0"/>
            </a:endParaRPr>
          </a:p>
        </p:txBody>
      </p:sp>
      <p:pic>
        <p:nvPicPr>
          <p:cNvPr id="2050" name="Picture 2" descr="Metchosin rural society hosting Mary Hill information night next week -  Goldstream News Gazette">
            <a:extLst>
              <a:ext uri="{FF2B5EF4-FFF2-40B4-BE49-F238E27FC236}">
                <a16:creationId xmlns:a16="http://schemas.microsoft.com/office/drawing/2014/main" id="{8823F379-D2CE-6E1C-E370-731126254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429" y="1287640"/>
            <a:ext cx="3060000" cy="345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99902D-BDCC-8000-AD67-E22177E917C0}"/>
              </a:ext>
            </a:extLst>
          </p:cNvPr>
          <p:cNvSpPr txBox="1">
            <a:spLocks/>
          </p:cNvSpPr>
          <p:nvPr/>
        </p:nvSpPr>
        <p:spPr>
          <a:xfrm>
            <a:off x="3583887" y="1219839"/>
            <a:ext cx="4536504" cy="3672408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27000"/>
              </a:lnSpc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1800" b="1" dirty="0">
                <a:solidFill>
                  <a:schemeClr val="tx2"/>
                </a:solidFill>
                <a:ea typeface="BC Sans" pitchFamily="2" charset="0"/>
                <a:cs typeface="Calibri"/>
              </a:rPr>
              <a:t>Reserve Lands</a:t>
            </a:r>
          </a:p>
          <a:p>
            <a:pPr marL="800100" lvl="2" indent="-342900">
              <a:lnSpc>
                <a:spcPct val="9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chemeClr val="tx2"/>
                </a:solidFill>
                <a:latin typeface="Calibri" panose="020F0502020204030204" pitchFamily="34" charset="0"/>
              </a:rPr>
              <a:t>Owned by federal government</a:t>
            </a:r>
          </a:p>
          <a:p>
            <a:pPr marL="800100" lvl="2" indent="-342900">
              <a:lnSpc>
                <a:spcPct val="9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chemeClr val="tx2"/>
                </a:solidFill>
                <a:latin typeface="Calibri" panose="020F0502020204030204" pitchFamily="34" charset="0"/>
              </a:rPr>
              <a:t>Decision-making limited</a:t>
            </a:r>
          </a:p>
          <a:p>
            <a:pPr marL="0" lvl="1" indent="0">
              <a:lnSpc>
                <a:spcPct val="127000"/>
              </a:lnSpc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1800" b="1" dirty="0">
                <a:solidFill>
                  <a:schemeClr val="tx2"/>
                </a:solidFill>
                <a:ea typeface="BC Sans" pitchFamily="2" charset="0"/>
                <a:cs typeface="Calibri"/>
              </a:rPr>
              <a:t>Treaty Lands</a:t>
            </a:r>
          </a:p>
          <a:p>
            <a:pPr marL="800100" lvl="2" indent="-342900">
              <a:lnSpc>
                <a:spcPct val="9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chemeClr val="tx2"/>
                </a:solidFill>
                <a:latin typeface="Calibri" panose="020F0502020204030204" pitchFamily="34" charset="0"/>
              </a:rPr>
              <a:t>Owned in fee-simple by Treaty Nation</a:t>
            </a:r>
          </a:p>
          <a:p>
            <a:pPr marL="800100" lvl="2" indent="-342900">
              <a:lnSpc>
                <a:spcPct val="9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chemeClr val="tx2"/>
                </a:solidFill>
                <a:latin typeface="Calibri" panose="020F0502020204030204" pitchFamily="34" charset="0"/>
              </a:rPr>
              <a:t>Treaty Nation government has jurisdiction</a:t>
            </a:r>
          </a:p>
          <a:p>
            <a:pPr lvl="1"/>
            <a:endParaRPr lang="en-CA" sz="1800" dirty="0">
              <a:ea typeface="Times New Roman" panose="020206030504050203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379699C-8BAD-7CC6-F55C-6D9EE9837836}"/>
              </a:ext>
            </a:extLst>
          </p:cNvPr>
          <p:cNvSpPr txBox="1"/>
          <p:nvPr/>
        </p:nvSpPr>
        <p:spPr>
          <a:xfrm>
            <a:off x="3623515" y="4227319"/>
            <a:ext cx="5336810" cy="417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lvl="1" indent="-536575">
              <a:lnSpc>
                <a:spcPct val="127000"/>
              </a:lnSpc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tx2"/>
                </a:solidFill>
                <a:ea typeface="BC Sans" pitchFamily="2" charset="0"/>
                <a:cs typeface="Calibri"/>
              </a:rPr>
              <a:t>All existing reserve lands become Treaty Lands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67AD7C-140F-F080-2BD5-A7D2B766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4857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76672" y="685650"/>
            <a:ext cx="8229600" cy="946200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B.C. Parks</a:t>
            </a:r>
            <a:endParaRPr lang="en-CA" sz="2400" b="1" dirty="0">
              <a:solidFill>
                <a:schemeClr val="tx2"/>
              </a:solidFill>
              <a:latin typeface="BC Sans" pitchFamily="2" charset="0"/>
              <a:ea typeface="BC San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3969" y="1453491"/>
            <a:ext cx="4804378" cy="3761695"/>
          </a:xfrm>
        </p:spPr>
        <p:txBody>
          <a:bodyPr>
            <a:normAutofit/>
          </a:bodyPr>
          <a:lstStyle/>
          <a:p>
            <a:pPr marL="342900" lvl="1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CA" sz="17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Two Provincial Parks under consideration for transfer to First Nations: </a:t>
            </a:r>
          </a:p>
          <a:p>
            <a:pPr marL="742950" lvl="2" indent="-342900">
              <a:spcAft>
                <a:spcPts val="300"/>
              </a:spcAft>
              <a:defRPr/>
            </a:pPr>
            <a:r>
              <a:rPr lang="en-CA" sz="17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Discovery Island as Songhees Treaty Lands</a:t>
            </a:r>
          </a:p>
          <a:p>
            <a:pPr marL="742950" lvl="2" indent="-342900">
              <a:spcAft>
                <a:spcPts val="300"/>
              </a:spcAft>
              <a:defRPr/>
            </a:pPr>
            <a:r>
              <a:rPr lang="en-CA" sz="17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Sooke Mountain as T’Sou-ke Treaty Lands</a:t>
            </a:r>
          </a:p>
          <a:p>
            <a:pPr marL="342900" lvl="1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CA" sz="17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First Nations agree to maintain public access, conservation values and recreational opportunities</a:t>
            </a:r>
          </a:p>
        </p:txBody>
      </p:sp>
      <p:pic>
        <p:nvPicPr>
          <p:cNvPr id="11" name="Picture 10" descr="A picture containing sky, grass, outdoor, water&#10;&#10;Description automatically generated">
            <a:extLst>
              <a:ext uri="{FF2B5EF4-FFF2-40B4-BE49-F238E27FC236}">
                <a16:creationId xmlns:a16="http://schemas.microsoft.com/office/drawing/2014/main" id="{5ED6FD28-AE72-839A-85DE-4F66A3CA5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0"/>
            <a:ext cx="3600000" cy="2317500"/>
          </a:xfrm>
          <a:prstGeom prst="rect">
            <a:avLst/>
          </a:prstGeom>
        </p:spPr>
      </p:pic>
      <p:pic>
        <p:nvPicPr>
          <p:cNvPr id="3084" name="Picture 12" descr="Photo">
            <a:extLst>
              <a:ext uri="{FF2B5EF4-FFF2-40B4-BE49-F238E27FC236}">
                <a16:creationId xmlns:a16="http://schemas.microsoft.com/office/drawing/2014/main" id="{521AE11D-E588-E46A-8369-F28B7A2CB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4000" y="2355342"/>
            <a:ext cx="3600000" cy="2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93921-BC92-54BC-2D58-AA8252CC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0635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42076" y="453257"/>
            <a:ext cx="3646239" cy="955377"/>
          </a:xfrm>
        </p:spPr>
        <p:txBody>
          <a:bodyPr>
            <a:normAutofit/>
          </a:bodyPr>
          <a:lstStyle/>
          <a:p>
            <a:pPr algn="l"/>
            <a:r>
              <a:rPr lang="en-US" altLang="en-US" sz="2400" b="1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Self-Governance</a:t>
            </a:r>
            <a:endParaRPr lang="en-CA" sz="2400" b="1">
              <a:solidFill>
                <a:schemeClr val="tx2"/>
              </a:solidFill>
              <a:latin typeface="BC Sans" pitchFamily="2" charset="0"/>
              <a:ea typeface="BC San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1227" y="1010562"/>
            <a:ext cx="8321040" cy="1461705"/>
          </a:xfrm>
        </p:spPr>
        <p:txBody>
          <a:bodyPr numCol="2">
            <a:normAutofit/>
          </a:bodyPr>
          <a:lstStyle/>
          <a:p>
            <a:pPr marL="342900" lvl="1" indent="-342900">
              <a:lnSpc>
                <a:spcPct val="117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CA" sz="18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Inherent right of First Nations to self-govern and make laws </a:t>
            </a:r>
            <a:r>
              <a:rPr lang="en-US" sz="18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(in accordance with treaty)</a:t>
            </a:r>
          </a:p>
          <a:p>
            <a:pPr marL="342900" lvl="1" indent="-342900">
              <a:lnSpc>
                <a:spcPct val="117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First Nations may create laws when prepared to exercise authority (otherwise general laws apply)</a:t>
            </a:r>
          </a:p>
        </p:txBody>
      </p:sp>
      <p:pic>
        <p:nvPicPr>
          <p:cNvPr id="5122" name="Picture 2" descr="Self-Government - Te'mexw Treaty Association">
            <a:extLst>
              <a:ext uri="{FF2B5EF4-FFF2-40B4-BE49-F238E27FC236}">
                <a16:creationId xmlns:a16="http://schemas.microsoft.com/office/drawing/2014/main" id="{746E569B-70C3-874A-EC57-9797098D3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08960" y="2527778"/>
            <a:ext cx="5400000" cy="261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E250C-C64A-C3D1-2EA2-D09D3908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9410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707923"/>
            <a:ext cx="8856333" cy="955377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chemeClr val="tx2"/>
                </a:solidFill>
                <a:latin typeface="BC Sans" pitchFamily="2" charset="0"/>
                <a:ea typeface="BC Sans" pitchFamily="2" charset="0"/>
              </a:rPr>
              <a:t>Law-making Authorities include</a:t>
            </a:r>
            <a:endParaRPr lang="en-CA" sz="2400" b="1" dirty="0">
              <a:solidFill>
                <a:schemeClr val="tx2"/>
              </a:solidFill>
              <a:latin typeface="BC Sans" pitchFamily="2" charset="0"/>
              <a:ea typeface="BC San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63638"/>
            <a:ext cx="8507288" cy="3034432"/>
          </a:xfrm>
        </p:spPr>
        <p:txBody>
          <a:bodyPr numCol="2">
            <a:normAutofit/>
          </a:bodyPr>
          <a:lstStyle/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9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Lands and Resources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9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Adoption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9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Child protection services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9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Aboriginal healers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9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Health services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9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Family and social services</a:t>
            </a:r>
            <a:br>
              <a:rPr lang="en-CA" sz="19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</a:br>
            <a:endParaRPr lang="en-CA" sz="1900" dirty="0">
              <a:solidFill>
                <a:schemeClr val="tx2"/>
              </a:solidFill>
              <a:latin typeface="+mj-lt"/>
              <a:ea typeface="BC Sans" pitchFamily="2" charset="0"/>
              <a:cs typeface="Calibri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9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Marriage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9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Childcare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9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Language and Culture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9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Kindergarten to Grade 12 education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9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Post-Secondary education 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9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Heritage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216C1-CFFB-39FE-FB9F-6DD850275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5519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2EADDAA9-458B-7066-4A06-C9E1850D0A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492715"/>
            <a:ext cx="7886700" cy="421685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CA" sz="3200" b="1">
                <a:solidFill>
                  <a:srgbClr val="1F497D"/>
                </a:solidFill>
                <a:latin typeface="BC Sans" pitchFamily="2" charset="0"/>
                <a:ea typeface="BC Sans" pitchFamily="2" charset="0"/>
                <a:cs typeface="+mn-cs"/>
              </a:rPr>
              <a:t>Public Engagement</a:t>
            </a:r>
            <a:endParaRPr lang="en-US" sz="3200" b="1">
              <a:solidFill>
                <a:srgbClr val="1F497D"/>
              </a:solidFill>
              <a:latin typeface="BC Sans" pitchFamily="2" charset="0"/>
              <a:ea typeface="BC Sans" pitchFamily="2" charset="0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ADA9FDC-8C48-C10C-7283-D4391878FA0D}"/>
              </a:ext>
            </a:extLst>
          </p:cNvPr>
          <p:cNvGraphicFramePr/>
          <p:nvPr/>
        </p:nvGraphicFramePr>
        <p:xfrm>
          <a:off x="502193" y="1175174"/>
          <a:ext cx="8078317" cy="366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26BDC7-9A22-3B87-7331-605E9B56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8038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E92A68-61E7-4392-E800-1EA20B997A4B}"/>
              </a:ext>
            </a:extLst>
          </p:cNvPr>
          <p:cNvSpPr/>
          <p:nvPr/>
        </p:nvSpPr>
        <p:spPr>
          <a:xfrm>
            <a:off x="444137" y="3108960"/>
            <a:ext cx="5460274" cy="4216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EADDAA9-458B-7066-4A06-C9E1850D0A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492715"/>
            <a:ext cx="7886700" cy="421685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CA" sz="3200" b="1">
                <a:solidFill>
                  <a:srgbClr val="1F497D"/>
                </a:solidFill>
                <a:latin typeface="BC Sans" pitchFamily="2" charset="0"/>
                <a:ea typeface="BC Sans" pitchFamily="2" charset="0"/>
                <a:cs typeface="+mn-cs"/>
              </a:rPr>
              <a:t>Public Open Houses</a:t>
            </a:r>
            <a:endParaRPr lang="en-US" sz="3200" b="1">
              <a:solidFill>
                <a:srgbClr val="1F497D"/>
              </a:solidFill>
              <a:latin typeface="BC Sans" pitchFamily="2" charset="0"/>
              <a:ea typeface="BC Sans" pitchFamily="2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A5BEE6-3870-1A06-13A3-E1B3EC5D64CE}"/>
              </a:ext>
            </a:extLst>
          </p:cNvPr>
          <p:cNvSpPr txBox="1"/>
          <p:nvPr/>
        </p:nvSpPr>
        <p:spPr>
          <a:xfrm>
            <a:off x="766916" y="1246731"/>
            <a:ext cx="9866671" cy="348095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CA" sz="1600" b="1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In-Person</a:t>
            </a:r>
            <a:endParaRPr lang="en-US" sz="1600" b="1" dirty="0">
              <a:solidFill>
                <a:schemeClr val="tx2"/>
              </a:solidFill>
              <a:latin typeface="+mj-lt"/>
              <a:ea typeface="BC Sans" pitchFamily="2" charset="0"/>
              <a:cs typeface="Calibri"/>
            </a:endParaRPr>
          </a:p>
          <a:p>
            <a:pPr marL="285750" indent="-285750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Sat, Feb 25, 11 – 2, Songhees Wellness Centre</a:t>
            </a:r>
          </a:p>
          <a:p>
            <a:pPr marL="285750" indent="-285750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Thurs, Mar 2, 4:30 – 7, Sooke, Edward Milne CS</a:t>
            </a:r>
          </a:p>
          <a:p>
            <a:pPr marL="285750" indent="-285750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Sat, Mar 4, 11 – 3, Colwood, Royal Roads University</a:t>
            </a:r>
          </a:p>
          <a:p>
            <a:pPr marL="285750" indent="-285750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Mon, Mar 6, 4:30 – 7, Nanoose Bay Main Hall</a:t>
            </a:r>
          </a:p>
          <a:p>
            <a:pPr marL="285750" indent="-285750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Tues, Mar 7, 4:30 – 7, Victoria, George Jay Elementary</a:t>
            </a:r>
          </a:p>
          <a:p>
            <a:pPr marL="285750" indent="-285750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Sat, Mar 11, 11 – 2, Shawnigan Lake Community Hall</a:t>
            </a:r>
          </a:p>
          <a:p>
            <a:pPr marL="285750" indent="-285750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Wed, Mar 15, 4:30 – 7, Metchosin Community Hall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1600" dirty="0">
              <a:solidFill>
                <a:schemeClr val="tx2"/>
              </a:solidFill>
              <a:latin typeface="+mj-lt"/>
              <a:ea typeface="BC Sans" pitchFamily="2" charset="0"/>
              <a:cs typeface="Calibri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Virtual</a:t>
            </a:r>
          </a:p>
          <a:p>
            <a:pPr marL="285750" indent="-285750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Wed, Apr 5, 2:30 – 4</a:t>
            </a:r>
          </a:p>
          <a:p>
            <a:pPr marL="285750" indent="-285750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Thu, Apr 13, 6 – 7:30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76BE2-EAF2-7572-F133-CBA07591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3638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6376BD-A374-A1C7-AFD0-19F3F26F59DF}"/>
              </a:ext>
            </a:extLst>
          </p:cNvPr>
          <p:cNvSpPr txBox="1">
            <a:spLocks/>
          </p:cNvSpPr>
          <p:nvPr/>
        </p:nvSpPr>
        <p:spPr>
          <a:xfrm>
            <a:off x="457200" y="2125762"/>
            <a:ext cx="8229600" cy="373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13132"/>
              </a:solidFill>
              <a:effectLst/>
              <a:uLnTx/>
              <a:uFillTx/>
              <a:latin typeface="BC Sans" pitchFamily="2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5F78C5E-7CE7-77A4-5415-31E2FF34C369}"/>
              </a:ext>
            </a:extLst>
          </p:cNvPr>
          <p:cNvSpPr txBox="1">
            <a:spLocks/>
          </p:cNvSpPr>
          <p:nvPr/>
        </p:nvSpPr>
        <p:spPr>
          <a:xfrm>
            <a:off x="0" y="1606731"/>
            <a:ext cx="9144000" cy="351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sz="2000" dirty="0">
              <a:latin typeface="BC Sans" pitchFamily="2" charset="0"/>
              <a:ea typeface="BC Sans" pitchFamily="2" charset="0"/>
            </a:endParaRPr>
          </a:p>
          <a:p>
            <a:pPr marL="400050" lvl="1" indent="0" algn="ctr">
              <a:buNone/>
            </a:pPr>
            <a:r>
              <a:rPr lang="en-CA" sz="2600" b="1" dirty="0">
                <a:solidFill>
                  <a:schemeClr val="accent1">
                    <a:lumMod val="50000"/>
                  </a:schemeClr>
                </a:solidFill>
              </a:rPr>
              <a:t>Sign-Up for </a:t>
            </a:r>
            <a:r>
              <a:rPr lang="en-CA" sz="2600" b="1" dirty="0" err="1">
                <a:solidFill>
                  <a:schemeClr val="accent1">
                    <a:lumMod val="50000"/>
                  </a:schemeClr>
                </a:solidFill>
              </a:rPr>
              <a:t>Te’mexw</a:t>
            </a:r>
            <a:r>
              <a:rPr lang="en-CA" sz="2600" b="1" dirty="0">
                <a:solidFill>
                  <a:schemeClr val="accent1">
                    <a:lumMod val="50000"/>
                  </a:schemeClr>
                </a:solidFill>
              </a:rPr>
              <a:t> Treaty Updates</a:t>
            </a:r>
            <a:r>
              <a:rPr lang="en-CA" sz="2600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marL="400050" lvl="1" indent="0" algn="ctr">
              <a:buNone/>
            </a:pPr>
            <a:r>
              <a:rPr lang="en-US" sz="2400" dirty="0">
                <a:solidFill>
                  <a:schemeClr val="tx2"/>
                </a:solidFill>
                <a:latin typeface="+mj-lt"/>
                <a:ea typeface="BC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www.engage.gov.bc.ca/temexw-treaty-negotiations</a:t>
            </a:r>
            <a:endParaRPr lang="en-US" sz="2400" dirty="0">
              <a:solidFill>
                <a:schemeClr val="tx2"/>
              </a:solidFill>
              <a:latin typeface="+mj-lt"/>
              <a:ea typeface="BC Sans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8A3FA4-136D-D0BA-6281-7BFEF63ED9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82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4DA9A77-8B1F-AB61-7CB3-1AC690AC4B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/>
          <a:stretch/>
        </p:blipFill>
        <p:spPr>
          <a:xfrm>
            <a:off x="2495006" y="0"/>
            <a:ext cx="6648994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A0C849-D94D-0B15-5191-CD44486A6162}"/>
              </a:ext>
            </a:extLst>
          </p:cNvPr>
          <p:cNvSpPr txBox="1"/>
          <p:nvPr/>
        </p:nvSpPr>
        <p:spPr>
          <a:xfrm>
            <a:off x="143691" y="1802674"/>
            <a:ext cx="235131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1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Esquimalt Lands </a:t>
            </a:r>
            <a:r>
              <a:rPr lang="en-CA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being negotiated as part of a Reconciliation Agreement with Canada and B.C.</a:t>
            </a:r>
            <a:endParaRPr lang="en-US" dirty="0">
              <a:solidFill>
                <a:schemeClr val="tx2"/>
              </a:solidFill>
              <a:latin typeface="+mj-lt"/>
              <a:ea typeface="BC Sans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828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>
            <a:extLst>
              <a:ext uri="{FF2B5EF4-FFF2-40B4-BE49-F238E27FC236}">
                <a16:creationId xmlns:a16="http://schemas.microsoft.com/office/drawing/2014/main" id="{D51950DB-F205-BBED-C958-0D8F5395139F}"/>
              </a:ext>
            </a:extLst>
          </p:cNvPr>
          <p:cNvSpPr txBox="1">
            <a:spLocks/>
          </p:cNvSpPr>
          <p:nvPr/>
        </p:nvSpPr>
        <p:spPr>
          <a:xfrm>
            <a:off x="-1504338" y="1121625"/>
            <a:ext cx="7886700" cy="421685"/>
          </a:xfrm>
          <a:prstGeom prst="rect">
            <a:avLst/>
          </a:prstGeom>
          <a:effectLst/>
        </p:spPr>
        <p:txBody>
          <a:bodyPr wrap="square" lIns="0" tIns="0" rIns="0" bIns="0" anchor="t" anchorCtr="0">
            <a:normAutofit/>
            <a:scene3d>
              <a:camera prst="orthographicFront"/>
              <a:lightRig rig="balanced" dir="t">
                <a:rot lat="0" lon="0" rev="6600000"/>
              </a:lightRig>
            </a:scene3d>
            <a:sp3d extrusionH="10795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Myriad Web Pro" panose="020B060402020202020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>
                <a:latin typeface="BC Sans" pitchFamily="2" charset="0"/>
                <a:ea typeface="BC Sans" pitchFamily="2" charset="0"/>
              </a:rPr>
              <a:t>Indigenous Peoples in BC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B3B8EB-6797-95B7-3059-76E17ED4A0D1}"/>
              </a:ext>
            </a:extLst>
          </p:cNvPr>
          <p:cNvSpPr/>
          <p:nvPr/>
        </p:nvSpPr>
        <p:spPr>
          <a:xfrm>
            <a:off x="187170" y="1336898"/>
            <a:ext cx="4920555" cy="3529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4577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ea typeface="BC Sans" pitchFamily="2" charset="0"/>
                <a:cs typeface="Calibri"/>
              </a:rPr>
              <a:t>270,000+ Indigenous people in BC </a:t>
            </a:r>
          </a:p>
          <a:p>
            <a:pPr marL="44577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ea typeface="BC Sans" pitchFamily="2" charset="0"/>
                <a:cs typeface="Calibri"/>
              </a:rPr>
              <a:t>First Nations, Métis and Inuit</a:t>
            </a:r>
          </a:p>
          <a:p>
            <a:pPr marL="44577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ea typeface="BC Sans" pitchFamily="2" charset="0"/>
                <a:cs typeface="Calibri"/>
              </a:rPr>
              <a:t>204 First Nations in B.C. (600 in Canada)</a:t>
            </a:r>
          </a:p>
          <a:p>
            <a:pPr marL="44577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ea typeface="BC Sans" pitchFamily="2" charset="0"/>
                <a:cs typeface="Calibri"/>
              </a:rPr>
              <a:t>Culturally and linguistically diverse</a:t>
            </a:r>
          </a:p>
          <a:p>
            <a:pPr marL="44577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ea typeface="BC Sans" pitchFamily="2" charset="0"/>
                <a:cs typeface="Calibri"/>
              </a:rPr>
              <a:t>34 distinct languages and 90 dialects </a:t>
            </a:r>
          </a:p>
          <a:p>
            <a:pPr marL="44577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ea typeface="BC Sans" pitchFamily="2" charset="0"/>
                <a:cs typeface="Calibri"/>
              </a:rPr>
              <a:t>Sophisticated cultures, relationships and systems of laws </a:t>
            </a:r>
          </a:p>
          <a:p>
            <a:pPr marL="960120" lvl="1" indent="-342900">
              <a:buFont typeface="Arial" panose="020B0604020202020204" pitchFamily="34" charset="0"/>
              <a:buChar char="•"/>
            </a:pPr>
            <a:endParaRPr lang="en-CA" sz="1450" dirty="0">
              <a:solidFill>
                <a:schemeClr val="bg1">
                  <a:lumMod val="95000"/>
                </a:schemeClr>
              </a:solidFill>
              <a:cs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F05921-68F5-6E87-BAC4-83E82A118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106" y="912454"/>
            <a:ext cx="3675179" cy="3728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A28097-D44E-018C-9736-3E615ED1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0784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6376BD-A374-A1C7-AFD0-19F3F26F59DF}"/>
              </a:ext>
            </a:extLst>
          </p:cNvPr>
          <p:cNvSpPr txBox="1">
            <a:spLocks/>
          </p:cNvSpPr>
          <p:nvPr/>
        </p:nvSpPr>
        <p:spPr>
          <a:xfrm>
            <a:off x="457200" y="2125762"/>
            <a:ext cx="8229600" cy="373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13132"/>
              </a:solidFill>
              <a:effectLst/>
              <a:uLnTx/>
              <a:uFillTx/>
              <a:latin typeface="BC Sans" pitchFamily="2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5F78C5E-7CE7-77A4-5415-31E2FF34C369}"/>
              </a:ext>
            </a:extLst>
          </p:cNvPr>
          <p:cNvSpPr txBox="1">
            <a:spLocks/>
          </p:cNvSpPr>
          <p:nvPr/>
        </p:nvSpPr>
        <p:spPr>
          <a:xfrm>
            <a:off x="457200" y="1387535"/>
            <a:ext cx="7968828" cy="373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CA" sz="3000" b="1" dirty="0">
              <a:solidFill>
                <a:srgbClr val="1F497D"/>
              </a:solidFill>
              <a:latin typeface="BC Sans" pitchFamily="2" charset="0"/>
              <a:ea typeface="BC Sans" pitchFamily="2" charset="0"/>
            </a:endParaRPr>
          </a:p>
          <a:p>
            <a:pPr marL="0" indent="0" algn="ctr">
              <a:buNone/>
            </a:pPr>
            <a:r>
              <a:rPr lang="en-CA" sz="3000" b="1" dirty="0">
                <a:solidFill>
                  <a:srgbClr val="1F497D"/>
                </a:solidFill>
                <a:latin typeface="BC Sans" pitchFamily="2" charset="0"/>
                <a:ea typeface="BC Sans" pitchFamily="2" charset="0"/>
              </a:rPr>
              <a:t>Thank You &amp; Questions!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C6F1FC-6530-6FE8-3FCB-74A826E306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84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id="{E3DB341D-0B14-10E2-448D-C59E05FFB6F9}"/>
              </a:ext>
            </a:extLst>
          </p:cNvPr>
          <p:cNvSpPr txBox="1">
            <a:spLocks/>
          </p:cNvSpPr>
          <p:nvPr/>
        </p:nvSpPr>
        <p:spPr>
          <a:xfrm>
            <a:off x="701511" y="368633"/>
            <a:ext cx="7886700" cy="421685"/>
          </a:xfrm>
          <a:prstGeom prst="rect">
            <a:avLst/>
          </a:prstGeom>
          <a:effectLst/>
        </p:spPr>
        <p:txBody>
          <a:bodyPr wrap="square" lIns="0" tIns="0" rIns="0" bIns="0" anchor="t" anchorCtr="0">
            <a:normAutofit/>
            <a:scene3d>
              <a:camera prst="orthographicFront"/>
              <a:lightRig rig="balanced" dir="t">
                <a:rot lat="0" lon="0" rev="6600000"/>
              </a:lightRig>
            </a:scene3d>
            <a:sp3d extrusionH="10795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Myriad Web Pro" panose="020B060402020202020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>
                <a:latin typeface="BC Sans" pitchFamily="2" charset="0"/>
                <a:ea typeface="BC Sans" pitchFamily="2" charset="0"/>
              </a:rPr>
              <a:t>Historic Treaties in BC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8A94CFA-0CFB-C286-2AAC-23FA08B46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47" y="1258665"/>
            <a:ext cx="3701143" cy="268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410A6F-E431-5475-5B2C-20EAB505EE1F}"/>
              </a:ext>
            </a:extLst>
          </p:cNvPr>
          <p:cNvSpPr txBox="1"/>
          <p:nvPr/>
        </p:nvSpPr>
        <p:spPr>
          <a:xfrm>
            <a:off x="467830" y="1924048"/>
            <a:ext cx="3812918" cy="1285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>
                <a:solidFill>
                  <a:schemeClr val="tx2"/>
                </a:solidFill>
                <a:latin typeface="+mj-lt"/>
                <a:ea typeface="BC Sans" pitchFamily="2" charset="0"/>
              </a:rPr>
              <a:t>Few historic treaties: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latin typeface="+mj-lt"/>
                <a:ea typeface="BC Sans" pitchFamily="2" charset="0"/>
              </a:rPr>
              <a:t>Douglas Treaties, Vancouver Island (1850 – 1854)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latin typeface="+mj-lt"/>
                <a:ea typeface="BC Sans" pitchFamily="2" charset="0"/>
              </a:rPr>
              <a:t>Treaty 8, Northeast B.C. (1899)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19F33B-074D-834E-E456-BDFF0698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504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4009DFC5-F84D-A871-D9C1-4981597C85AC}"/>
              </a:ext>
            </a:extLst>
          </p:cNvPr>
          <p:cNvSpPr txBox="1">
            <a:spLocks/>
          </p:cNvSpPr>
          <p:nvPr/>
        </p:nvSpPr>
        <p:spPr>
          <a:xfrm>
            <a:off x="708796" y="337378"/>
            <a:ext cx="7886700" cy="421685"/>
          </a:xfrm>
          <a:prstGeom prst="rect">
            <a:avLst/>
          </a:prstGeom>
          <a:effectLst/>
        </p:spPr>
        <p:txBody>
          <a:bodyPr wrap="square" lIns="0" tIns="0" rIns="0" bIns="0" anchor="t" anchorCtr="0">
            <a:normAutofit/>
            <a:scene3d>
              <a:camera prst="orthographicFront"/>
              <a:lightRig rig="balanced" dir="t">
                <a:rot lat="0" lon="0" rev="6600000"/>
              </a:lightRig>
            </a:scene3d>
            <a:sp3d extrusionH="10795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Myriad Web Pro" panose="020B060402020202020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>
                <a:latin typeface="BC Sans" pitchFamily="2" charset="0"/>
                <a:ea typeface="BC Sans" pitchFamily="2" charset="0"/>
              </a:rPr>
              <a:t>Reconciliation – Why?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7AB2E-9009-126F-CA1C-FE204430886A}"/>
              </a:ext>
            </a:extLst>
          </p:cNvPr>
          <p:cNvSpPr/>
          <p:nvPr/>
        </p:nvSpPr>
        <p:spPr>
          <a:xfrm>
            <a:off x="321790" y="1029547"/>
            <a:ext cx="4598041" cy="3818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445770" indent="-285750">
              <a:buFont typeface="Arial" panose="020B0604020202020204" pitchFamily="34" charset="0"/>
              <a:buChar char="•"/>
            </a:pPr>
            <a:endParaRPr lang="en-CA" sz="1450" dirty="0">
              <a:solidFill>
                <a:schemeClr val="bg1">
                  <a:lumMod val="95000"/>
                </a:schemeClr>
              </a:solidFill>
            </a:endParaRPr>
          </a:p>
          <a:p>
            <a:pPr marL="160020">
              <a:spcAft>
                <a:spcPts val="600"/>
              </a:spcAft>
            </a:pPr>
            <a:r>
              <a:rPr lang="en-US" sz="1700" dirty="0">
                <a:solidFill>
                  <a:schemeClr val="tx2"/>
                </a:solidFill>
                <a:ea typeface="BC Sans" pitchFamily="2" charset="0"/>
                <a:cs typeface="Calibri"/>
              </a:rPr>
              <a:t>Colonial policies and programs, including the Indian Act, Indian residential schools, and the 60s scoop, have impacted all aspects of Indigenous life:</a:t>
            </a:r>
          </a:p>
          <a:p>
            <a:pPr marL="44577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ea typeface="BC Sans" pitchFamily="2" charset="0"/>
                <a:cs typeface="Calibri"/>
              </a:rPr>
              <a:t>culture and social structures</a:t>
            </a:r>
          </a:p>
          <a:p>
            <a:pPr marL="44577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ea typeface="BC Sans" pitchFamily="2" charset="0"/>
                <a:cs typeface="Calibri"/>
              </a:rPr>
              <a:t>exercise of rights</a:t>
            </a:r>
          </a:p>
          <a:p>
            <a:pPr marL="44577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ea typeface="BC Sans" pitchFamily="2" charset="0"/>
                <a:cs typeface="Calibri"/>
              </a:rPr>
              <a:t>access to lands, resources, services and economic opportunities</a:t>
            </a:r>
          </a:p>
          <a:p>
            <a:pPr marL="44577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ea typeface="BC Sans" pitchFamily="2" charset="0"/>
                <a:cs typeface="Calibri"/>
              </a:rPr>
              <a:t>overall health and wellness (including inter-generational trauma and death)</a:t>
            </a:r>
          </a:p>
          <a:p>
            <a:pPr marL="960120" lvl="1" indent="-342900">
              <a:buFont typeface="Arial" panose="020B0604020202020204" pitchFamily="34" charset="0"/>
              <a:buChar char="•"/>
            </a:pPr>
            <a:endParaRPr lang="en-CA" sz="1450" dirty="0">
              <a:solidFill>
                <a:schemeClr val="bg1">
                  <a:lumMod val="95000"/>
                </a:schemeClr>
              </a:solidFill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1FB04D-7F8C-807F-ECCE-41A2B1A5A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995" y="939455"/>
            <a:ext cx="3720149" cy="3728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921D1C-8E1A-4867-E370-BB899D20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5566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74DFDC6A-C170-FA90-1CF3-6DA6A3C55749}"/>
              </a:ext>
            </a:extLst>
          </p:cNvPr>
          <p:cNvSpPr txBox="1">
            <a:spLocks/>
          </p:cNvSpPr>
          <p:nvPr/>
        </p:nvSpPr>
        <p:spPr>
          <a:xfrm>
            <a:off x="668724" y="375765"/>
            <a:ext cx="7886700" cy="421685"/>
          </a:xfrm>
          <a:prstGeom prst="rect">
            <a:avLst/>
          </a:prstGeom>
          <a:effectLst/>
        </p:spPr>
        <p:txBody>
          <a:bodyPr wrap="square" lIns="0" tIns="0" rIns="0" bIns="0" anchor="t" anchorCtr="0">
            <a:normAutofit/>
            <a:scene3d>
              <a:camera prst="orthographicFront"/>
              <a:lightRig rig="balanced" dir="t">
                <a:rot lat="0" lon="0" rev="6600000"/>
              </a:lightRig>
            </a:scene3d>
            <a:sp3d extrusionH="10795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Myriad Web Pro" panose="020B060402020202020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>
                <a:latin typeface="BC Sans" pitchFamily="2" charset="0"/>
                <a:ea typeface="BC Sans" pitchFamily="2" charset="0"/>
              </a:rPr>
              <a:t>Reconciliation – What?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6C30122-F76F-EA6D-FFB2-376908ABA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2389315"/>
              </p:ext>
            </p:extLst>
          </p:nvPr>
        </p:nvGraphicFramePr>
        <p:xfrm>
          <a:off x="1741458" y="1409932"/>
          <a:ext cx="7046419" cy="2918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94E8742-B0FC-897C-56E4-DFC6E8F65646}"/>
              </a:ext>
            </a:extLst>
          </p:cNvPr>
          <p:cNvSpPr txBox="1"/>
          <p:nvPr/>
        </p:nvSpPr>
        <p:spPr>
          <a:xfrm>
            <a:off x="900058" y="878500"/>
            <a:ext cx="7778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"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  <a:ea typeface="BC Sans" pitchFamily="2" charset="0"/>
                <a:cs typeface="Calibri"/>
              </a:rPr>
              <a:t>A paradigm shift in thinking and action that involves: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0E71F-0B2F-8778-FD8C-F7A67F977446}"/>
              </a:ext>
            </a:extLst>
          </p:cNvPr>
          <p:cNvSpPr txBox="1"/>
          <p:nvPr/>
        </p:nvSpPr>
        <p:spPr>
          <a:xfrm>
            <a:off x="900058" y="4448093"/>
            <a:ext cx="7655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" lvl="1">
              <a:spcBef>
                <a:spcPts val="600"/>
              </a:spcBef>
              <a:spcAft>
                <a:spcPts val="600"/>
              </a:spcAft>
            </a:pPr>
            <a:r>
              <a:rPr lang="en-CA" b="1" dirty="0">
                <a:solidFill>
                  <a:schemeClr val="tx2"/>
                </a:solidFill>
                <a:ea typeface="BC Sans" pitchFamily="2" charset="0"/>
                <a:cs typeface="Calibri"/>
              </a:rPr>
              <a:t>Ultimately, it’s about partnering with Indigenous Nations to make a better BC</a:t>
            </a:r>
            <a:endParaRPr lang="en-US" b="1" dirty="0">
              <a:solidFill>
                <a:schemeClr val="tx2"/>
              </a:solidFill>
              <a:ea typeface="BC Sans" pitchFamily="2" charset="0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B43064-4C7D-C7AA-CE16-3B7EEB7F4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669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947A56A-FA66-FF70-CD39-38BE92A5E2DA}"/>
              </a:ext>
            </a:extLst>
          </p:cNvPr>
          <p:cNvSpPr txBox="1">
            <a:spLocks/>
          </p:cNvSpPr>
          <p:nvPr/>
        </p:nvSpPr>
        <p:spPr>
          <a:xfrm>
            <a:off x="705758" y="368361"/>
            <a:ext cx="7886700" cy="421685"/>
          </a:xfrm>
          <a:prstGeom prst="rect">
            <a:avLst/>
          </a:prstGeom>
          <a:effectLst/>
        </p:spPr>
        <p:txBody>
          <a:bodyPr wrap="square" lIns="0" tIns="0" rIns="0" bIns="0" anchor="t" anchorCtr="0">
            <a:normAutofit/>
            <a:scene3d>
              <a:camera prst="orthographicFront"/>
              <a:lightRig rig="balanced" dir="t">
                <a:rot lat="0" lon="0" rev="6600000"/>
              </a:lightRig>
            </a:scene3d>
            <a:sp3d extrusionH="10795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Myriad Web Pro" panose="020B060402020202020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BC Sans"/>
                <a:ea typeface="BC Sans"/>
              </a:rPr>
              <a:t>Reconciliation – How?</a:t>
            </a:r>
            <a:endParaRPr lang="en-US" sz="2400" b="0" dirty="0">
              <a:latin typeface="Calibri" panose="020F0502020204030204" pitchFamily="34" charset="0"/>
              <a:ea typeface="BC Sans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BC Sans" pitchFamily="2" charset="0"/>
              <a:ea typeface="BC San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496A-DCE0-F0F7-35F1-22F27339D337}"/>
              </a:ext>
            </a:extLst>
          </p:cNvPr>
          <p:cNvSpPr/>
          <p:nvPr/>
        </p:nvSpPr>
        <p:spPr>
          <a:xfrm>
            <a:off x="247728" y="1103951"/>
            <a:ext cx="4929082" cy="3681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88900" indent="-285750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latin typeface="+mj-lt"/>
                <a:ea typeface="BC Sans"/>
                <a:cs typeface="Calibri"/>
              </a:rPr>
              <a:t>An ongoing, dynamic journey </a:t>
            </a:r>
          </a:p>
          <a:p>
            <a:pPr marL="88900" indent="-285750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latin typeface="+mj-lt"/>
                <a:ea typeface="BC Sans"/>
                <a:cs typeface="Calibri"/>
              </a:rPr>
              <a:t>Flexible, responsive, context-specific </a:t>
            </a:r>
            <a:br>
              <a:rPr lang="en-US" sz="1700" dirty="0">
                <a:solidFill>
                  <a:schemeClr val="tx2"/>
                </a:solidFill>
                <a:latin typeface="+mj-lt"/>
                <a:ea typeface="BC Sans"/>
                <a:cs typeface="Calibri"/>
              </a:rPr>
            </a:br>
            <a:r>
              <a:rPr lang="en-US" sz="1700" dirty="0">
                <a:solidFill>
                  <a:schemeClr val="tx2"/>
                </a:solidFill>
                <a:latin typeface="+mj-lt"/>
                <a:ea typeface="BC Sans"/>
                <a:cs typeface="Calibri"/>
              </a:rPr>
              <a:t>    (no one size fits all)</a:t>
            </a:r>
          </a:p>
          <a:p>
            <a:pPr marL="889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latin typeface="+mj-lt"/>
                <a:ea typeface="BC Sans"/>
                <a:cs typeface="Calibri"/>
              </a:rPr>
              <a:t>Renewed fiscal relationship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latin typeface="+mj-lt"/>
                <a:ea typeface="BC Sans"/>
                <a:cs typeface="Calibri"/>
              </a:rPr>
              <a:t>Negotiating long-term agreements</a:t>
            </a:r>
          </a:p>
          <a:p>
            <a:pPr marL="995045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Self-determination</a:t>
            </a:r>
          </a:p>
          <a:p>
            <a:pPr marL="995045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Economic independence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latin typeface="+mj-lt"/>
                <a:ea typeface="BC Sans"/>
                <a:cs typeface="Calibri"/>
              </a:rPr>
              <a:t>Shared initiatives to improve quality of life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latin typeface="+mj-lt"/>
                <a:ea typeface="BC Sans"/>
                <a:cs typeface="Calibri"/>
              </a:rPr>
              <a:t>Partnering to manage land and resources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rgbClr val="F2F2F2"/>
              </a:solidFill>
              <a:latin typeface="BC Sans" pitchFamily="2" charset="0"/>
              <a:ea typeface="BC Sans" pitchFamily="2" charset="0"/>
              <a:cs typeface="Calibri"/>
            </a:endParaRPr>
          </a:p>
          <a:p>
            <a:pPr marL="960120" lvl="1" indent="-342900">
              <a:buFont typeface="Arial" panose="020B0604020202020204" pitchFamily="34" charset="0"/>
              <a:buChar char="•"/>
            </a:pPr>
            <a:endParaRPr lang="en-CA" sz="1450" dirty="0">
              <a:solidFill>
                <a:schemeClr val="bg1">
                  <a:lumMod val="95000"/>
                </a:schemeClr>
              </a:solidFill>
              <a:latin typeface="Calibri"/>
              <a:ea typeface="BC Sans" pitchFamily="2" charset="0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04162D-E1A4-4BAC-820E-995B8280E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235" y="1055656"/>
            <a:ext cx="3548744" cy="1996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D07262-75A6-983A-0EE0-910511594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235" y="3087739"/>
            <a:ext cx="3548744" cy="15811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E11B94-5440-EA08-6309-C1D21AA1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088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CAF2FB9E-3D7C-0435-2ABF-B3244FF48EEB}"/>
              </a:ext>
            </a:extLst>
          </p:cNvPr>
          <p:cNvSpPr txBox="1">
            <a:spLocks/>
          </p:cNvSpPr>
          <p:nvPr/>
        </p:nvSpPr>
        <p:spPr>
          <a:xfrm>
            <a:off x="0" y="411510"/>
            <a:ext cx="9144000" cy="822303"/>
          </a:xfrm>
          <a:prstGeom prst="rect">
            <a:avLst/>
          </a:prstGeom>
          <a:effectLst/>
        </p:spPr>
        <p:txBody>
          <a:bodyPr wrap="square" lIns="0" tIns="0" rIns="0" bIns="0" anchor="t" anchorCtr="0">
            <a:normAutofit/>
            <a:scene3d>
              <a:camera prst="orthographicFront"/>
              <a:lightRig rig="balanced" dir="t">
                <a:rot lat="0" lon="0" rev="6600000"/>
              </a:lightRig>
            </a:scene3d>
            <a:sp3d extrusionH="10795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Myriad Web Pro" panose="020B060402020202020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600" dirty="0">
                <a:latin typeface="+mj-lt"/>
                <a:ea typeface="BC Sans" pitchFamily="2" charset="0"/>
              </a:rPr>
              <a:t>United Nations Declaration on the Rights of Indigenous </a:t>
            </a:r>
            <a:br>
              <a:rPr lang="en-US" sz="2600" dirty="0">
                <a:latin typeface="+mj-lt"/>
                <a:ea typeface="BC Sans" pitchFamily="2" charset="0"/>
              </a:rPr>
            </a:br>
            <a:r>
              <a:rPr lang="en-US" sz="2600" dirty="0">
                <a:latin typeface="+mj-lt"/>
                <a:ea typeface="BC Sans" pitchFamily="2" charset="0"/>
              </a:rPr>
              <a:t>Peoples (UNDRIP) &amp; the Declaration 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8F27F-FFF0-F68B-DD0F-10E69E91CF66}"/>
              </a:ext>
            </a:extLst>
          </p:cNvPr>
          <p:cNvSpPr txBox="1"/>
          <p:nvPr/>
        </p:nvSpPr>
        <p:spPr>
          <a:xfrm>
            <a:off x="522515" y="4188445"/>
            <a:ext cx="862148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">
              <a:spcAft>
                <a:spcPts val="600"/>
              </a:spcAft>
            </a:pPr>
            <a:r>
              <a:rPr lang="en-US" sz="1700" dirty="0">
                <a:solidFill>
                  <a:schemeClr val="tx2"/>
                </a:solidFill>
                <a:ea typeface="BC Sans" pitchFamily="2" charset="0"/>
                <a:cs typeface="Calibri"/>
              </a:rPr>
              <a:t>Comprehensive human rights instrument that recognizes Indigenous peoples' right to self-determination and to “freely pursue their economic, social and cultural development”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520D504-177B-D0A7-978C-C94BAE6F9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2173207"/>
              </p:ext>
            </p:extLst>
          </p:nvPr>
        </p:nvGraphicFramePr>
        <p:xfrm>
          <a:off x="1524000" y="2760977"/>
          <a:ext cx="6096000" cy="1901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091A340-91AD-ADC9-FC64-30AAD8640F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6" b="6188"/>
          <a:stretch/>
        </p:blipFill>
        <p:spPr>
          <a:xfrm>
            <a:off x="1872000" y="1140263"/>
            <a:ext cx="5400000" cy="21109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DD88B3-50CF-4DA2-3F8E-98AA539B359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610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CAF2FB9E-3D7C-0435-2ABF-B3244FF48EEB}"/>
              </a:ext>
            </a:extLst>
          </p:cNvPr>
          <p:cNvSpPr txBox="1">
            <a:spLocks/>
          </p:cNvSpPr>
          <p:nvPr/>
        </p:nvSpPr>
        <p:spPr>
          <a:xfrm>
            <a:off x="628650" y="295297"/>
            <a:ext cx="7886700" cy="421685"/>
          </a:xfrm>
          <a:prstGeom prst="rect">
            <a:avLst/>
          </a:prstGeom>
          <a:effectLst/>
        </p:spPr>
        <p:txBody>
          <a:bodyPr wrap="square" lIns="0" tIns="0" rIns="0" bIns="0" anchor="t" anchorCtr="0">
            <a:normAutofit/>
            <a:scene3d>
              <a:camera prst="orthographicFront"/>
              <a:lightRig rig="balanced" dir="t">
                <a:rot lat="0" lon="0" rev="6600000"/>
              </a:lightRig>
            </a:scene3d>
            <a:sp3d extrusionH="10795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Myriad Web Pro" panose="020B060402020202020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>
                <a:latin typeface="BC Sans" pitchFamily="2" charset="0"/>
                <a:ea typeface="BC Sans" pitchFamily="2" charset="0"/>
              </a:rPr>
              <a:t>Modern Treaties in BC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0396A0-43F8-6CAF-0186-EE0FD72A6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222" y="964232"/>
            <a:ext cx="2780214" cy="368523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06835B-D2AF-CD62-6BA3-931DA7C0D052}"/>
              </a:ext>
            </a:extLst>
          </p:cNvPr>
          <p:cNvSpPr txBox="1">
            <a:spLocks/>
          </p:cNvSpPr>
          <p:nvPr/>
        </p:nvSpPr>
        <p:spPr>
          <a:xfrm>
            <a:off x="330623" y="1598506"/>
            <a:ext cx="5690869" cy="32212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CA" sz="17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Most comprehensive form of reconciliation</a:t>
            </a:r>
            <a:endParaRPr lang="en-US" sz="1700" dirty="0">
              <a:solidFill>
                <a:schemeClr val="tx2"/>
              </a:solidFill>
              <a:latin typeface="+mj-lt"/>
              <a:ea typeface="BC Sans" pitchFamily="2" charset="0"/>
              <a:cs typeface="Calibri"/>
            </a:endParaRPr>
          </a:p>
          <a:p>
            <a:pPr>
              <a:defRPr/>
            </a:pPr>
            <a:r>
              <a:rPr lang="en-CA" sz="17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Since 2000, 4 treaties implemented (8 FN)</a:t>
            </a:r>
          </a:p>
          <a:p>
            <a:pPr>
              <a:defRPr/>
            </a:pPr>
            <a:r>
              <a:rPr lang="en-CA" sz="1700" dirty="0">
                <a:solidFill>
                  <a:schemeClr val="tx2"/>
                </a:solidFill>
                <a:latin typeface="+mj-lt"/>
                <a:ea typeface="BC Sans" pitchFamily="2" charset="0"/>
                <a:cs typeface="Calibri"/>
              </a:rPr>
              <a:t>New treaties are living agreements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FCF5DF-0421-AE4A-C0C9-8048A87C3E5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0E8E8B-17DF-4259-9687-D31938733AB0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449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D53F2745DA4740B1556D94D5BAC138" ma:contentTypeVersion="0" ma:contentTypeDescription="Create a new document." ma:contentTypeScope="" ma:versionID="00b825ee9ec2b48c7e53b50e143a17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89ca3770043d9c29d7fca024463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28E943-4084-4BFB-A127-1C6B54C3A7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F02C88-B8FD-4D1B-B9FB-A83131162A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9C613A-80A4-4DAC-87A7-25D5446E5118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5372</TotalTime>
  <Words>1189</Words>
  <Application>Microsoft Office PowerPoint</Application>
  <PresentationFormat>On-screen Show (16:9)</PresentationFormat>
  <Paragraphs>220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Arial,Sans-Serif</vt:lpstr>
      <vt:lpstr>BC Sans</vt:lpstr>
      <vt:lpstr>Calibri</vt:lpstr>
      <vt:lpstr>Myriad Web Pro Condensed</vt:lpstr>
      <vt:lpstr>Segoe UI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Te’mexw Treaties Overview</vt:lpstr>
      <vt:lpstr>Douglas Treaties</vt:lpstr>
      <vt:lpstr>PowerPoint Presentation</vt:lpstr>
      <vt:lpstr>PowerPoint Presentation</vt:lpstr>
      <vt:lpstr>PowerPoint Presentation</vt:lpstr>
      <vt:lpstr>Proposed Treaty Lands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Treaty Lands vs Reserve Lands</vt:lpstr>
      <vt:lpstr>B.C. Parks</vt:lpstr>
      <vt:lpstr>Self-Governance</vt:lpstr>
      <vt:lpstr>Law-making Authorities include</vt:lpstr>
      <vt:lpstr>Public Engagement</vt:lpstr>
      <vt:lpstr>Public Open Houses</vt:lpstr>
      <vt:lpstr>PowerPoint Presentation</vt:lpstr>
      <vt:lpstr>PowerPoint Presentation</vt:lpstr>
      <vt:lpstr>PowerPoint Presentation</vt:lpstr>
    </vt:vector>
  </TitlesOfParts>
  <Company>Province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Logue, Kelley ABR:EX</dc:creator>
  <cp:lastModifiedBy>Penz, Rebecca IRR:EX</cp:lastModifiedBy>
  <cp:revision>296</cp:revision>
  <cp:lastPrinted>2018-05-23T15:58:12Z</cp:lastPrinted>
  <dcterms:created xsi:type="dcterms:W3CDTF">2016-11-22T22:15:47Z</dcterms:created>
  <dcterms:modified xsi:type="dcterms:W3CDTF">2023-02-22T16:11:04Z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0x0101000DD53F2745DA4740B1556D94D5BAC138</vt:lpwstr>
  </property>
</Properties>
</file>